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notesMasterIdLst>
    <p:notesMasterId r:id="rId116"/>
  </p:notesMasterIdLst>
  <p:handoutMasterIdLst>
    <p:handoutMasterId r:id="rId117"/>
  </p:handoutMasterIdLst>
  <p:sldIdLst>
    <p:sldId id="284" r:id="rId2"/>
    <p:sldId id="380" r:id="rId3"/>
    <p:sldId id="379" r:id="rId4"/>
    <p:sldId id="317" r:id="rId5"/>
    <p:sldId id="346" r:id="rId6"/>
    <p:sldId id="383" r:id="rId7"/>
    <p:sldId id="389" r:id="rId8"/>
    <p:sldId id="337" r:id="rId9"/>
    <p:sldId id="339" r:id="rId10"/>
    <p:sldId id="291" r:id="rId11"/>
    <p:sldId id="347" r:id="rId12"/>
    <p:sldId id="318" r:id="rId13"/>
    <p:sldId id="390" r:id="rId14"/>
    <p:sldId id="351" r:id="rId15"/>
    <p:sldId id="353" r:id="rId16"/>
    <p:sldId id="387" r:id="rId17"/>
    <p:sldId id="306" r:id="rId18"/>
    <p:sldId id="462" r:id="rId19"/>
    <p:sldId id="381" r:id="rId20"/>
    <p:sldId id="357" r:id="rId21"/>
    <p:sldId id="376" r:id="rId22"/>
    <p:sldId id="473" r:id="rId23"/>
    <p:sldId id="399" r:id="rId24"/>
    <p:sldId id="392" r:id="rId25"/>
    <p:sldId id="323" r:id="rId26"/>
    <p:sldId id="319" r:id="rId27"/>
    <p:sldId id="354" r:id="rId28"/>
    <p:sldId id="331" r:id="rId29"/>
    <p:sldId id="394" r:id="rId30"/>
    <p:sldId id="307" r:id="rId31"/>
    <p:sldId id="328" r:id="rId32"/>
    <p:sldId id="378" r:id="rId33"/>
    <p:sldId id="329" r:id="rId34"/>
    <p:sldId id="350" r:id="rId35"/>
    <p:sldId id="464" r:id="rId36"/>
    <p:sldId id="397" r:id="rId37"/>
    <p:sldId id="396" r:id="rId38"/>
    <p:sldId id="371" r:id="rId39"/>
    <p:sldId id="372" r:id="rId40"/>
    <p:sldId id="373" r:id="rId41"/>
    <p:sldId id="356" r:id="rId42"/>
    <p:sldId id="287" r:id="rId43"/>
    <p:sldId id="299" r:id="rId44"/>
    <p:sldId id="332" r:id="rId45"/>
    <p:sldId id="402" r:id="rId46"/>
    <p:sldId id="256" r:id="rId47"/>
    <p:sldId id="393" r:id="rId48"/>
    <p:sldId id="401" r:id="rId49"/>
    <p:sldId id="403" r:id="rId50"/>
    <p:sldId id="363" r:id="rId51"/>
    <p:sldId id="259" r:id="rId52"/>
    <p:sldId id="271" r:id="rId53"/>
    <p:sldId id="258" r:id="rId54"/>
    <p:sldId id="405" r:id="rId55"/>
    <p:sldId id="465" r:id="rId56"/>
    <p:sldId id="296" r:id="rId57"/>
    <p:sldId id="466" r:id="rId58"/>
    <p:sldId id="406" r:id="rId59"/>
    <p:sldId id="261" r:id="rId60"/>
    <p:sldId id="467" r:id="rId61"/>
    <p:sldId id="407" r:id="rId62"/>
    <p:sldId id="408" r:id="rId63"/>
    <p:sldId id="409" r:id="rId64"/>
    <p:sldId id="410" r:id="rId65"/>
    <p:sldId id="411" r:id="rId66"/>
    <p:sldId id="412" r:id="rId67"/>
    <p:sldId id="413" r:id="rId68"/>
    <p:sldId id="414" r:id="rId69"/>
    <p:sldId id="415" r:id="rId70"/>
    <p:sldId id="416" r:id="rId71"/>
    <p:sldId id="417" r:id="rId72"/>
    <p:sldId id="418" r:id="rId73"/>
    <p:sldId id="419" r:id="rId74"/>
    <p:sldId id="420" r:id="rId75"/>
    <p:sldId id="421" r:id="rId76"/>
    <p:sldId id="422" r:id="rId77"/>
    <p:sldId id="423" r:id="rId78"/>
    <p:sldId id="424" r:id="rId79"/>
    <p:sldId id="425" r:id="rId80"/>
    <p:sldId id="426" r:id="rId81"/>
    <p:sldId id="427" r:id="rId82"/>
    <p:sldId id="428" r:id="rId83"/>
    <p:sldId id="429" r:id="rId84"/>
    <p:sldId id="430" r:id="rId85"/>
    <p:sldId id="431" r:id="rId86"/>
    <p:sldId id="468" r:id="rId87"/>
    <p:sldId id="469" r:id="rId88"/>
    <p:sldId id="433" r:id="rId89"/>
    <p:sldId id="266" r:id="rId90"/>
    <p:sldId id="470" r:id="rId91"/>
    <p:sldId id="311" r:id="rId92"/>
    <p:sldId id="434" r:id="rId93"/>
    <p:sldId id="435" r:id="rId94"/>
    <p:sldId id="436" r:id="rId95"/>
    <p:sldId id="437" r:id="rId96"/>
    <p:sldId id="438" r:id="rId97"/>
    <p:sldId id="440" r:id="rId98"/>
    <p:sldId id="441" r:id="rId99"/>
    <p:sldId id="442" r:id="rId100"/>
    <p:sldId id="445" r:id="rId101"/>
    <p:sldId id="446" r:id="rId102"/>
    <p:sldId id="366" r:id="rId103"/>
    <p:sldId id="367" r:id="rId104"/>
    <p:sldId id="368" r:id="rId105"/>
    <p:sldId id="471" r:id="rId106"/>
    <p:sldId id="452" r:id="rId107"/>
    <p:sldId id="461" r:id="rId108"/>
    <p:sldId id="453" r:id="rId109"/>
    <p:sldId id="454" r:id="rId110"/>
    <p:sldId id="456" r:id="rId111"/>
    <p:sldId id="474" r:id="rId112"/>
    <p:sldId id="457" r:id="rId113"/>
    <p:sldId id="458" r:id="rId114"/>
    <p:sldId id="460" r:id="rId115"/>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icrosoft Office User" initials="Office [4]" lastIdx="1" clrIdx="9"/>
  <p:cmAuthor id="1" name="Microsoft Office User" initials="Office [7]" lastIdx="1" clrIdx="6"/>
  <p:cmAuthor id="8" name="Microsoft Office User" initials="Office [15]" lastIdx="1" clrIdx="3"/>
  <p:cmAuthor id="2" name="Kelly Gilchrist" initials="KG" lastIdx="121" clrIdx="0"/>
  <p:cmAuthor id="9" name="Microsoft Office User" initials="Office [16]" lastIdx="1" clrIdx="4"/>
  <p:cmAuthor id="3" name="Microsoft Office User" initials="Office [17]" lastIdx="1" clrIdx="7"/>
  <p:cmAuthor id="10" name="Microsoft Office User" initials="Office [18]" lastIdx="1" clrIdx="5"/>
  <p:cmAuthor id="4" name="Microsoft Office User" initials="Office [19]" lastIdx="1" clrIdx="1"/>
  <p:cmAuthor id="11" name="Gomlak, Aimee" initials="ag" lastIdx="2" clrIdx="10"/>
  <p:cmAuthor id="5" name="Microsoft Office User" initials="Office [20]" lastIdx="1" clrIdx="8"/>
  <p:cmAuthor id="6" name="Microsoft Office User" initials="Office [21]"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BCDFE6"/>
    <a:srgbClr val="B5E5E4"/>
    <a:srgbClr val="1E92A2"/>
    <a:srgbClr val="009999"/>
    <a:srgbClr val="973B3B"/>
    <a:srgbClr val="5F5D5F"/>
    <a:srgbClr val="B189AF"/>
    <a:srgbClr val="122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998" autoAdjust="0"/>
    <p:restoredTop sz="93773" autoAdjust="0"/>
  </p:normalViewPr>
  <p:slideViewPr>
    <p:cSldViewPr snapToGrid="0">
      <p:cViewPr varScale="1">
        <p:scale>
          <a:sx n="129" d="100"/>
          <a:sy n="129" d="100"/>
        </p:scale>
        <p:origin x="702" y="126"/>
      </p:cViewPr>
      <p:guideLst>
        <p:guide orient="horz" pos="2160"/>
        <p:guide pos="2880"/>
      </p:guideLst>
    </p:cSldViewPr>
  </p:slideViewPr>
  <p:notesTextViewPr>
    <p:cViewPr>
      <p:scale>
        <a:sx n="1" d="1"/>
        <a:sy n="1" d="1"/>
      </p:scale>
      <p:origin x="0" y="0"/>
    </p:cViewPr>
  </p:notesTextViewPr>
  <p:sorterViewPr>
    <p:cViewPr>
      <p:scale>
        <a:sx n="130" d="100"/>
        <a:sy n="130" d="100"/>
      </p:scale>
      <p:origin x="0" y="3878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A46C38-4628-42D8-95BB-993FC48584CD}" type="doc">
      <dgm:prSet loTypeId="urn:microsoft.com/office/officeart/2005/8/layout/cycle4" loCatId="matrix" qsTypeId="urn:microsoft.com/office/officeart/2005/8/quickstyle/simple1" qsCatId="simple" csTypeId="urn:microsoft.com/office/officeart/2005/8/colors/accent1_2" csCatId="accent1" phldr="1"/>
      <dgm:spPr/>
      <dgm:t>
        <a:bodyPr/>
        <a:lstStyle/>
        <a:p>
          <a:endParaRPr lang="en-US"/>
        </a:p>
      </dgm:t>
    </dgm:pt>
    <dgm:pt modelId="{489E3577-445F-43D7-AB13-328F32A50038}">
      <dgm:prSet phldrT="[Text]"/>
      <dgm:spPr/>
      <dgm:t>
        <a:bodyPr/>
        <a:lstStyle/>
        <a:p>
          <a:r>
            <a:rPr lang="en-US" dirty="0"/>
            <a:t>Health</a:t>
          </a:r>
        </a:p>
      </dgm:t>
    </dgm:pt>
    <dgm:pt modelId="{82DCF143-30B3-44A1-B47E-1001DE2D0222}" type="parTrans" cxnId="{7C3198E3-D47F-4326-937D-A2622E9EAEE3}">
      <dgm:prSet/>
      <dgm:spPr/>
      <dgm:t>
        <a:bodyPr/>
        <a:lstStyle/>
        <a:p>
          <a:endParaRPr lang="en-US"/>
        </a:p>
      </dgm:t>
    </dgm:pt>
    <dgm:pt modelId="{E728FF2C-B683-412D-AC7E-412AF83F38D2}" type="sibTrans" cxnId="{7C3198E3-D47F-4326-937D-A2622E9EAEE3}">
      <dgm:prSet/>
      <dgm:spPr/>
      <dgm:t>
        <a:bodyPr/>
        <a:lstStyle/>
        <a:p>
          <a:endParaRPr lang="en-US"/>
        </a:p>
      </dgm:t>
    </dgm:pt>
    <dgm:pt modelId="{71494305-8740-49B5-AF94-C51EB4F3CADA}">
      <dgm:prSet phldrT="[Text]"/>
      <dgm:spPr/>
      <dgm:t>
        <a:bodyPr/>
        <a:lstStyle/>
        <a:p>
          <a:r>
            <a:rPr lang="en-US" dirty="0"/>
            <a:t>Sobriety</a:t>
          </a:r>
        </a:p>
      </dgm:t>
    </dgm:pt>
    <dgm:pt modelId="{0D37ACAA-6507-45CB-9E90-01BACEBA6461}" type="parTrans" cxnId="{3EF26CA5-9604-4ED5-A509-A253D40281DF}">
      <dgm:prSet/>
      <dgm:spPr/>
      <dgm:t>
        <a:bodyPr/>
        <a:lstStyle/>
        <a:p>
          <a:endParaRPr lang="en-US"/>
        </a:p>
      </dgm:t>
    </dgm:pt>
    <dgm:pt modelId="{D33D8EF8-6ACF-4448-B4ED-36D7BFD78650}" type="sibTrans" cxnId="{3EF26CA5-9604-4ED5-A509-A253D40281DF}">
      <dgm:prSet/>
      <dgm:spPr/>
      <dgm:t>
        <a:bodyPr/>
        <a:lstStyle/>
        <a:p>
          <a:endParaRPr lang="en-US"/>
        </a:p>
      </dgm:t>
    </dgm:pt>
    <dgm:pt modelId="{21D4A4DF-9FC3-4398-AD22-99D09957FAB1}">
      <dgm:prSet phldrT="[Text]"/>
      <dgm:spPr/>
      <dgm:t>
        <a:bodyPr/>
        <a:lstStyle/>
        <a:p>
          <a:r>
            <a:rPr lang="en-US" dirty="0"/>
            <a:t>Family</a:t>
          </a:r>
        </a:p>
      </dgm:t>
    </dgm:pt>
    <dgm:pt modelId="{05A177F7-3616-4DFB-9DEF-17C82E7330A1}" type="parTrans" cxnId="{DCEA41F7-0519-4D97-A802-99874B917245}">
      <dgm:prSet/>
      <dgm:spPr/>
      <dgm:t>
        <a:bodyPr/>
        <a:lstStyle/>
        <a:p>
          <a:endParaRPr lang="en-US"/>
        </a:p>
      </dgm:t>
    </dgm:pt>
    <dgm:pt modelId="{353C6AD2-5EE7-465A-96D6-0F164AEA6899}" type="sibTrans" cxnId="{DCEA41F7-0519-4D97-A802-99874B917245}">
      <dgm:prSet/>
      <dgm:spPr/>
      <dgm:t>
        <a:bodyPr/>
        <a:lstStyle/>
        <a:p>
          <a:endParaRPr lang="en-US"/>
        </a:p>
      </dgm:t>
    </dgm:pt>
    <dgm:pt modelId="{0F8C1AA6-88DB-4588-9F8B-E9179EA09E83}">
      <dgm:prSet phldrT="[Text]"/>
      <dgm:spPr/>
      <dgm:t>
        <a:bodyPr/>
        <a:lstStyle/>
        <a:p>
          <a:r>
            <a:rPr lang="en-US" dirty="0"/>
            <a:t>Living Supports</a:t>
          </a:r>
        </a:p>
      </dgm:t>
    </dgm:pt>
    <dgm:pt modelId="{A07495D2-CC53-4982-8DBA-3C74F2A0EF9F}" type="parTrans" cxnId="{5C020DD4-CB1F-4ECE-A406-F94A8F14B83B}">
      <dgm:prSet/>
      <dgm:spPr/>
      <dgm:t>
        <a:bodyPr/>
        <a:lstStyle/>
        <a:p>
          <a:endParaRPr lang="en-US"/>
        </a:p>
      </dgm:t>
    </dgm:pt>
    <dgm:pt modelId="{C82DE546-DF6C-4A6B-B74D-54E814FE4565}" type="sibTrans" cxnId="{5C020DD4-CB1F-4ECE-A406-F94A8F14B83B}">
      <dgm:prSet/>
      <dgm:spPr/>
      <dgm:t>
        <a:bodyPr/>
        <a:lstStyle/>
        <a:p>
          <a:endParaRPr lang="en-US"/>
        </a:p>
      </dgm:t>
    </dgm:pt>
    <dgm:pt modelId="{1073BDC4-AF6C-462A-B377-D543810D829E}">
      <dgm:prSet phldrT="[Text]"/>
      <dgm:spPr/>
      <dgm:t>
        <a:bodyPr/>
        <a:lstStyle/>
        <a:p>
          <a:r>
            <a:rPr lang="en-US" dirty="0"/>
            <a:t>Mental Health</a:t>
          </a:r>
        </a:p>
      </dgm:t>
    </dgm:pt>
    <dgm:pt modelId="{1D549717-29A8-4FD3-89F3-2FAB1BC09F3F}" type="parTrans" cxnId="{62C12DA5-6875-4D85-B1F6-5915AEE47674}">
      <dgm:prSet/>
      <dgm:spPr/>
      <dgm:t>
        <a:bodyPr/>
        <a:lstStyle/>
        <a:p>
          <a:endParaRPr lang="en-US"/>
        </a:p>
      </dgm:t>
    </dgm:pt>
    <dgm:pt modelId="{AE282600-4944-4B94-B5FF-53088198B16E}" type="sibTrans" cxnId="{62C12DA5-6875-4D85-B1F6-5915AEE47674}">
      <dgm:prSet/>
      <dgm:spPr/>
      <dgm:t>
        <a:bodyPr/>
        <a:lstStyle/>
        <a:p>
          <a:endParaRPr lang="en-US"/>
        </a:p>
      </dgm:t>
    </dgm:pt>
    <dgm:pt modelId="{60F4A1C2-BF48-4203-909E-D0D34C63FCE3}">
      <dgm:prSet phldrT="[Text]"/>
      <dgm:spPr/>
      <dgm:t>
        <a:bodyPr/>
        <a:lstStyle/>
        <a:p>
          <a:r>
            <a:rPr lang="en-US" dirty="0"/>
            <a:t>Prenatal and Postnatal</a:t>
          </a:r>
        </a:p>
      </dgm:t>
    </dgm:pt>
    <dgm:pt modelId="{B636FE15-9BEA-4FDE-8BEE-CF241F6E9492}" type="parTrans" cxnId="{1A23398B-9F36-498E-B5E6-8496D90A94A4}">
      <dgm:prSet/>
      <dgm:spPr/>
      <dgm:t>
        <a:bodyPr/>
        <a:lstStyle/>
        <a:p>
          <a:endParaRPr lang="en-US"/>
        </a:p>
      </dgm:t>
    </dgm:pt>
    <dgm:pt modelId="{B3702F6B-A636-446D-AEE3-10C400FE0874}" type="sibTrans" cxnId="{1A23398B-9F36-498E-B5E6-8496D90A94A4}">
      <dgm:prSet/>
      <dgm:spPr/>
      <dgm:t>
        <a:bodyPr/>
        <a:lstStyle/>
        <a:p>
          <a:endParaRPr lang="en-US"/>
        </a:p>
      </dgm:t>
    </dgm:pt>
    <dgm:pt modelId="{3C54E5F0-CDFD-4CC1-AECB-86B4E2720593}">
      <dgm:prSet phldrT="[Text]"/>
      <dgm:spPr/>
      <dgm:t>
        <a:bodyPr/>
        <a:lstStyle/>
        <a:p>
          <a:r>
            <a:rPr lang="en-US" dirty="0"/>
            <a:t>Infant (NAS)</a:t>
          </a:r>
        </a:p>
      </dgm:t>
    </dgm:pt>
    <dgm:pt modelId="{5C7178EF-1A20-4C0D-80AD-34AD8AEF1434}" type="parTrans" cxnId="{5EC06196-5DFF-45BC-B92C-BF9B4242D773}">
      <dgm:prSet/>
      <dgm:spPr/>
      <dgm:t>
        <a:bodyPr/>
        <a:lstStyle/>
        <a:p>
          <a:endParaRPr lang="en-US"/>
        </a:p>
      </dgm:t>
    </dgm:pt>
    <dgm:pt modelId="{16F11C69-719B-4A55-A814-C97623FD6F42}" type="sibTrans" cxnId="{5EC06196-5DFF-45BC-B92C-BF9B4242D773}">
      <dgm:prSet/>
      <dgm:spPr/>
      <dgm:t>
        <a:bodyPr/>
        <a:lstStyle/>
        <a:p>
          <a:endParaRPr lang="en-US"/>
        </a:p>
      </dgm:t>
    </dgm:pt>
    <dgm:pt modelId="{CF0D4CB7-0EBE-48E2-8BC7-9A482B5EF0F6}">
      <dgm:prSet phldrT="[Text]"/>
      <dgm:spPr/>
      <dgm:t>
        <a:bodyPr/>
        <a:lstStyle/>
        <a:p>
          <a:r>
            <a:rPr lang="en-US" dirty="0"/>
            <a:t>Education </a:t>
          </a:r>
        </a:p>
      </dgm:t>
    </dgm:pt>
    <dgm:pt modelId="{CBEA5D35-D8C9-401A-ACD8-88536DE060A2}" type="parTrans" cxnId="{4E2D571C-CF0F-46D4-8EFB-B031810421B3}">
      <dgm:prSet/>
      <dgm:spPr/>
      <dgm:t>
        <a:bodyPr/>
        <a:lstStyle/>
        <a:p>
          <a:endParaRPr lang="en-US"/>
        </a:p>
      </dgm:t>
    </dgm:pt>
    <dgm:pt modelId="{82612280-A4B6-4E88-AF2F-D70F74E36707}" type="sibTrans" cxnId="{4E2D571C-CF0F-46D4-8EFB-B031810421B3}">
      <dgm:prSet/>
      <dgm:spPr/>
      <dgm:t>
        <a:bodyPr/>
        <a:lstStyle/>
        <a:p>
          <a:endParaRPr lang="en-US"/>
        </a:p>
      </dgm:t>
    </dgm:pt>
    <dgm:pt modelId="{0C47BD88-C129-40BC-9B50-4AB08378BC80}" type="pres">
      <dgm:prSet presAssocID="{EAA46C38-4628-42D8-95BB-993FC48584CD}" presName="cycleMatrixDiagram" presStyleCnt="0">
        <dgm:presLayoutVars>
          <dgm:chMax val="1"/>
          <dgm:dir/>
          <dgm:animLvl val="lvl"/>
          <dgm:resizeHandles val="exact"/>
        </dgm:presLayoutVars>
      </dgm:prSet>
      <dgm:spPr/>
      <dgm:t>
        <a:bodyPr/>
        <a:lstStyle/>
        <a:p>
          <a:endParaRPr lang="en-US"/>
        </a:p>
      </dgm:t>
    </dgm:pt>
    <dgm:pt modelId="{CE7F8221-979C-493A-9FD2-BF3CA30C66A8}" type="pres">
      <dgm:prSet presAssocID="{EAA46C38-4628-42D8-95BB-993FC48584CD}" presName="children" presStyleCnt="0"/>
      <dgm:spPr/>
    </dgm:pt>
    <dgm:pt modelId="{504BEDDF-34E9-4485-91B6-18A0F61D887F}" type="pres">
      <dgm:prSet presAssocID="{EAA46C38-4628-42D8-95BB-993FC48584CD}" presName="child1group" presStyleCnt="0"/>
      <dgm:spPr/>
    </dgm:pt>
    <dgm:pt modelId="{01039153-755D-4798-AD6E-B53B3557813E}" type="pres">
      <dgm:prSet presAssocID="{EAA46C38-4628-42D8-95BB-993FC48584CD}" presName="child1" presStyleLbl="bgAcc1" presStyleIdx="0" presStyleCnt="4"/>
      <dgm:spPr/>
      <dgm:t>
        <a:bodyPr/>
        <a:lstStyle/>
        <a:p>
          <a:endParaRPr lang="en-US"/>
        </a:p>
      </dgm:t>
    </dgm:pt>
    <dgm:pt modelId="{78E74497-2D3A-4665-8EFD-4BD3321BC797}" type="pres">
      <dgm:prSet presAssocID="{EAA46C38-4628-42D8-95BB-993FC48584CD}" presName="child1Text" presStyleLbl="bgAcc1" presStyleIdx="0" presStyleCnt="4">
        <dgm:presLayoutVars>
          <dgm:bulletEnabled val="1"/>
        </dgm:presLayoutVars>
      </dgm:prSet>
      <dgm:spPr/>
      <dgm:t>
        <a:bodyPr/>
        <a:lstStyle/>
        <a:p>
          <a:endParaRPr lang="en-US"/>
        </a:p>
      </dgm:t>
    </dgm:pt>
    <dgm:pt modelId="{E22A710C-102E-4660-9503-A6A2722440D1}" type="pres">
      <dgm:prSet presAssocID="{EAA46C38-4628-42D8-95BB-993FC48584CD}" presName="child2group" presStyleCnt="0"/>
      <dgm:spPr/>
    </dgm:pt>
    <dgm:pt modelId="{85BD66FC-B8CD-4F66-BDD2-83C8D6FF86EA}" type="pres">
      <dgm:prSet presAssocID="{EAA46C38-4628-42D8-95BB-993FC48584CD}" presName="child2" presStyleLbl="bgAcc1" presStyleIdx="1" presStyleCnt="4"/>
      <dgm:spPr/>
      <dgm:t>
        <a:bodyPr/>
        <a:lstStyle/>
        <a:p>
          <a:endParaRPr lang="en-US"/>
        </a:p>
      </dgm:t>
    </dgm:pt>
    <dgm:pt modelId="{7D9C774C-2823-4929-8595-4F5743783458}" type="pres">
      <dgm:prSet presAssocID="{EAA46C38-4628-42D8-95BB-993FC48584CD}" presName="child2Text" presStyleLbl="bgAcc1" presStyleIdx="1" presStyleCnt="4">
        <dgm:presLayoutVars>
          <dgm:bulletEnabled val="1"/>
        </dgm:presLayoutVars>
      </dgm:prSet>
      <dgm:spPr/>
      <dgm:t>
        <a:bodyPr/>
        <a:lstStyle/>
        <a:p>
          <a:endParaRPr lang="en-US"/>
        </a:p>
      </dgm:t>
    </dgm:pt>
    <dgm:pt modelId="{9EAF1A5E-5423-4842-A67D-B72FF8A7D9FC}" type="pres">
      <dgm:prSet presAssocID="{EAA46C38-4628-42D8-95BB-993FC48584CD}" presName="child3group" presStyleCnt="0"/>
      <dgm:spPr/>
    </dgm:pt>
    <dgm:pt modelId="{D62D75FD-9055-4B25-8C90-B616CF98FBE4}" type="pres">
      <dgm:prSet presAssocID="{EAA46C38-4628-42D8-95BB-993FC48584CD}" presName="child3" presStyleLbl="bgAcc1" presStyleIdx="2" presStyleCnt="4"/>
      <dgm:spPr/>
      <dgm:t>
        <a:bodyPr/>
        <a:lstStyle/>
        <a:p>
          <a:endParaRPr lang="en-US"/>
        </a:p>
      </dgm:t>
    </dgm:pt>
    <dgm:pt modelId="{5A8DF09A-A26F-417D-AD71-6190D39173A5}" type="pres">
      <dgm:prSet presAssocID="{EAA46C38-4628-42D8-95BB-993FC48584CD}" presName="child3Text" presStyleLbl="bgAcc1" presStyleIdx="2" presStyleCnt="4">
        <dgm:presLayoutVars>
          <dgm:bulletEnabled val="1"/>
        </dgm:presLayoutVars>
      </dgm:prSet>
      <dgm:spPr/>
      <dgm:t>
        <a:bodyPr/>
        <a:lstStyle/>
        <a:p>
          <a:endParaRPr lang="en-US"/>
        </a:p>
      </dgm:t>
    </dgm:pt>
    <dgm:pt modelId="{3841E0DB-96CC-4AF9-8C09-C64546556895}" type="pres">
      <dgm:prSet presAssocID="{EAA46C38-4628-42D8-95BB-993FC48584CD}" presName="child4group" presStyleCnt="0"/>
      <dgm:spPr/>
    </dgm:pt>
    <dgm:pt modelId="{21F098CF-A554-4263-9F90-FA463FFEED0D}" type="pres">
      <dgm:prSet presAssocID="{EAA46C38-4628-42D8-95BB-993FC48584CD}" presName="child4" presStyleLbl="bgAcc1" presStyleIdx="3" presStyleCnt="4"/>
      <dgm:spPr/>
      <dgm:t>
        <a:bodyPr/>
        <a:lstStyle/>
        <a:p>
          <a:endParaRPr lang="en-US"/>
        </a:p>
      </dgm:t>
    </dgm:pt>
    <dgm:pt modelId="{6498F3BD-95CE-472F-ACC5-F347D9773BFF}" type="pres">
      <dgm:prSet presAssocID="{EAA46C38-4628-42D8-95BB-993FC48584CD}" presName="child4Text" presStyleLbl="bgAcc1" presStyleIdx="3" presStyleCnt="4">
        <dgm:presLayoutVars>
          <dgm:bulletEnabled val="1"/>
        </dgm:presLayoutVars>
      </dgm:prSet>
      <dgm:spPr/>
      <dgm:t>
        <a:bodyPr/>
        <a:lstStyle/>
        <a:p>
          <a:endParaRPr lang="en-US"/>
        </a:p>
      </dgm:t>
    </dgm:pt>
    <dgm:pt modelId="{957E75CB-8C4D-4686-ABBB-178DD73497B6}" type="pres">
      <dgm:prSet presAssocID="{EAA46C38-4628-42D8-95BB-993FC48584CD}" presName="childPlaceholder" presStyleCnt="0"/>
      <dgm:spPr/>
    </dgm:pt>
    <dgm:pt modelId="{DF74C979-D6C3-4410-B1BA-B08D25557646}" type="pres">
      <dgm:prSet presAssocID="{EAA46C38-4628-42D8-95BB-993FC48584CD}" presName="circle" presStyleCnt="0"/>
      <dgm:spPr/>
    </dgm:pt>
    <dgm:pt modelId="{D84B6288-DE4E-4EA2-B80C-037B556E4787}" type="pres">
      <dgm:prSet presAssocID="{EAA46C38-4628-42D8-95BB-993FC48584CD}" presName="quadrant1" presStyleLbl="node1" presStyleIdx="0" presStyleCnt="4">
        <dgm:presLayoutVars>
          <dgm:chMax val="1"/>
          <dgm:bulletEnabled val="1"/>
        </dgm:presLayoutVars>
      </dgm:prSet>
      <dgm:spPr/>
      <dgm:t>
        <a:bodyPr/>
        <a:lstStyle/>
        <a:p>
          <a:endParaRPr lang="en-US"/>
        </a:p>
      </dgm:t>
    </dgm:pt>
    <dgm:pt modelId="{EA42861B-E3B3-48EA-8DBF-019480DB5B6D}" type="pres">
      <dgm:prSet presAssocID="{EAA46C38-4628-42D8-95BB-993FC48584CD}" presName="quadrant2" presStyleLbl="node1" presStyleIdx="1" presStyleCnt="4">
        <dgm:presLayoutVars>
          <dgm:chMax val="1"/>
          <dgm:bulletEnabled val="1"/>
        </dgm:presLayoutVars>
      </dgm:prSet>
      <dgm:spPr/>
      <dgm:t>
        <a:bodyPr/>
        <a:lstStyle/>
        <a:p>
          <a:endParaRPr lang="en-US"/>
        </a:p>
      </dgm:t>
    </dgm:pt>
    <dgm:pt modelId="{26DCCA31-9A7D-4A46-A0B7-BFD5F432CB6F}" type="pres">
      <dgm:prSet presAssocID="{EAA46C38-4628-42D8-95BB-993FC48584CD}" presName="quadrant3" presStyleLbl="node1" presStyleIdx="2" presStyleCnt="4">
        <dgm:presLayoutVars>
          <dgm:chMax val="1"/>
          <dgm:bulletEnabled val="1"/>
        </dgm:presLayoutVars>
      </dgm:prSet>
      <dgm:spPr/>
      <dgm:t>
        <a:bodyPr/>
        <a:lstStyle/>
        <a:p>
          <a:endParaRPr lang="en-US"/>
        </a:p>
      </dgm:t>
    </dgm:pt>
    <dgm:pt modelId="{2F07B50C-A7AD-425C-BAFA-529BA9FDBD9E}" type="pres">
      <dgm:prSet presAssocID="{EAA46C38-4628-42D8-95BB-993FC48584CD}" presName="quadrant4" presStyleLbl="node1" presStyleIdx="3" presStyleCnt="4">
        <dgm:presLayoutVars>
          <dgm:chMax val="1"/>
          <dgm:bulletEnabled val="1"/>
        </dgm:presLayoutVars>
      </dgm:prSet>
      <dgm:spPr/>
      <dgm:t>
        <a:bodyPr/>
        <a:lstStyle/>
        <a:p>
          <a:endParaRPr lang="en-US"/>
        </a:p>
      </dgm:t>
    </dgm:pt>
    <dgm:pt modelId="{03A1F024-F707-4128-95CE-843189C811D9}" type="pres">
      <dgm:prSet presAssocID="{EAA46C38-4628-42D8-95BB-993FC48584CD}" presName="quadrantPlaceholder" presStyleCnt="0"/>
      <dgm:spPr/>
    </dgm:pt>
    <dgm:pt modelId="{E1F62AB1-FAB2-4867-9448-0307D741FDBA}" type="pres">
      <dgm:prSet presAssocID="{EAA46C38-4628-42D8-95BB-993FC48584CD}" presName="center1" presStyleLbl="fgShp" presStyleIdx="0" presStyleCnt="2"/>
      <dgm:spPr/>
    </dgm:pt>
    <dgm:pt modelId="{E5B8B54D-BF64-4182-80DA-9B8DA2E0062A}" type="pres">
      <dgm:prSet presAssocID="{EAA46C38-4628-42D8-95BB-993FC48584CD}" presName="center2" presStyleLbl="fgShp" presStyleIdx="1" presStyleCnt="2"/>
      <dgm:spPr/>
    </dgm:pt>
  </dgm:ptLst>
  <dgm:cxnLst>
    <dgm:cxn modelId="{5C020DD4-CB1F-4ECE-A406-F94A8F14B83B}" srcId="{21D4A4DF-9FC3-4398-AD22-99D09957FAB1}" destId="{0F8C1AA6-88DB-4588-9F8B-E9179EA09E83}" srcOrd="0" destOrd="0" parTransId="{A07495D2-CC53-4982-8DBA-3C74F2A0EF9F}" sibTransId="{C82DE546-DF6C-4A6B-B74D-54E814FE4565}"/>
    <dgm:cxn modelId="{1A23398B-9F36-498E-B5E6-8496D90A94A4}" srcId="{1073BDC4-AF6C-462A-B377-D543810D829E}" destId="{60F4A1C2-BF48-4203-909E-D0D34C63FCE3}" srcOrd="0" destOrd="0" parTransId="{B636FE15-9BEA-4FDE-8BEE-CF241F6E9492}" sibTransId="{B3702F6B-A636-446D-AEE3-10C400FE0874}"/>
    <dgm:cxn modelId="{38935394-45B4-48D2-A44A-4B3473BF1998}" type="presOf" srcId="{71494305-8740-49B5-AF94-C51EB4F3CADA}" destId="{01039153-755D-4798-AD6E-B53B3557813E}" srcOrd="0" destOrd="0" presId="urn:microsoft.com/office/officeart/2005/8/layout/cycle4"/>
    <dgm:cxn modelId="{DCEA41F7-0519-4D97-A802-99874B917245}" srcId="{EAA46C38-4628-42D8-95BB-993FC48584CD}" destId="{21D4A4DF-9FC3-4398-AD22-99D09957FAB1}" srcOrd="1" destOrd="0" parTransId="{05A177F7-3616-4DFB-9DEF-17C82E7330A1}" sibTransId="{353C6AD2-5EE7-465A-96D6-0F164AEA6899}"/>
    <dgm:cxn modelId="{939EE6AB-CBF7-4C0C-8E68-554FF3AD256C}" type="presOf" srcId="{60F4A1C2-BF48-4203-909E-D0D34C63FCE3}" destId="{D62D75FD-9055-4B25-8C90-B616CF98FBE4}" srcOrd="0" destOrd="0" presId="urn:microsoft.com/office/officeart/2005/8/layout/cycle4"/>
    <dgm:cxn modelId="{48EBF328-A585-4066-A4EE-B29FD76E090D}" type="presOf" srcId="{1073BDC4-AF6C-462A-B377-D543810D829E}" destId="{26DCCA31-9A7D-4A46-A0B7-BFD5F432CB6F}" srcOrd="0" destOrd="0" presId="urn:microsoft.com/office/officeart/2005/8/layout/cycle4"/>
    <dgm:cxn modelId="{72964016-9646-4307-864F-C5D65B2E0A5D}" type="presOf" srcId="{EAA46C38-4628-42D8-95BB-993FC48584CD}" destId="{0C47BD88-C129-40BC-9B50-4AB08378BC80}" srcOrd="0" destOrd="0" presId="urn:microsoft.com/office/officeart/2005/8/layout/cycle4"/>
    <dgm:cxn modelId="{3EF26CA5-9604-4ED5-A509-A253D40281DF}" srcId="{489E3577-445F-43D7-AB13-328F32A50038}" destId="{71494305-8740-49B5-AF94-C51EB4F3CADA}" srcOrd="0" destOrd="0" parTransId="{0D37ACAA-6507-45CB-9E90-01BACEBA6461}" sibTransId="{D33D8EF8-6ACF-4448-B4ED-36D7BFD78650}"/>
    <dgm:cxn modelId="{7C3198E3-D47F-4326-937D-A2622E9EAEE3}" srcId="{EAA46C38-4628-42D8-95BB-993FC48584CD}" destId="{489E3577-445F-43D7-AB13-328F32A50038}" srcOrd="0" destOrd="0" parTransId="{82DCF143-30B3-44A1-B47E-1001DE2D0222}" sibTransId="{E728FF2C-B683-412D-AC7E-412AF83F38D2}"/>
    <dgm:cxn modelId="{D6C7CDE8-AF25-4070-BE7E-EA6918657FCF}" type="presOf" srcId="{0F8C1AA6-88DB-4588-9F8B-E9179EA09E83}" destId="{85BD66FC-B8CD-4F66-BDD2-83C8D6FF86EA}" srcOrd="0" destOrd="0" presId="urn:microsoft.com/office/officeart/2005/8/layout/cycle4"/>
    <dgm:cxn modelId="{5292F47A-2BBA-4E63-AB93-0B553F1C3176}" type="presOf" srcId="{60F4A1C2-BF48-4203-909E-D0D34C63FCE3}" destId="{5A8DF09A-A26F-417D-AD71-6190D39173A5}" srcOrd="1" destOrd="0" presId="urn:microsoft.com/office/officeart/2005/8/layout/cycle4"/>
    <dgm:cxn modelId="{4E2D571C-CF0F-46D4-8EFB-B031810421B3}" srcId="{3C54E5F0-CDFD-4CC1-AECB-86B4E2720593}" destId="{CF0D4CB7-0EBE-48E2-8BC7-9A482B5EF0F6}" srcOrd="0" destOrd="0" parTransId="{CBEA5D35-D8C9-401A-ACD8-88536DE060A2}" sibTransId="{82612280-A4B6-4E88-AF2F-D70F74E36707}"/>
    <dgm:cxn modelId="{5EC06196-5DFF-45BC-B92C-BF9B4242D773}" srcId="{EAA46C38-4628-42D8-95BB-993FC48584CD}" destId="{3C54E5F0-CDFD-4CC1-AECB-86B4E2720593}" srcOrd="3" destOrd="0" parTransId="{5C7178EF-1A20-4C0D-80AD-34AD8AEF1434}" sibTransId="{16F11C69-719B-4A55-A814-C97623FD6F42}"/>
    <dgm:cxn modelId="{5A02BA24-817E-4B74-8556-E77C3AFF7226}" type="presOf" srcId="{21D4A4DF-9FC3-4398-AD22-99D09957FAB1}" destId="{EA42861B-E3B3-48EA-8DBF-019480DB5B6D}" srcOrd="0" destOrd="0" presId="urn:microsoft.com/office/officeart/2005/8/layout/cycle4"/>
    <dgm:cxn modelId="{62C12DA5-6875-4D85-B1F6-5915AEE47674}" srcId="{EAA46C38-4628-42D8-95BB-993FC48584CD}" destId="{1073BDC4-AF6C-462A-B377-D543810D829E}" srcOrd="2" destOrd="0" parTransId="{1D549717-29A8-4FD3-89F3-2FAB1BC09F3F}" sibTransId="{AE282600-4944-4B94-B5FF-53088198B16E}"/>
    <dgm:cxn modelId="{6DBF01DC-5F60-4804-8103-1A7317371A67}" type="presOf" srcId="{3C54E5F0-CDFD-4CC1-AECB-86B4E2720593}" destId="{2F07B50C-A7AD-425C-BAFA-529BA9FDBD9E}" srcOrd="0" destOrd="0" presId="urn:microsoft.com/office/officeart/2005/8/layout/cycle4"/>
    <dgm:cxn modelId="{57E30E32-CF78-47EA-B043-FF5A6F351043}" type="presOf" srcId="{CF0D4CB7-0EBE-48E2-8BC7-9A482B5EF0F6}" destId="{21F098CF-A554-4263-9F90-FA463FFEED0D}" srcOrd="0" destOrd="0" presId="urn:microsoft.com/office/officeart/2005/8/layout/cycle4"/>
    <dgm:cxn modelId="{D6219AAB-EC09-451D-A187-3CA803661522}" type="presOf" srcId="{0F8C1AA6-88DB-4588-9F8B-E9179EA09E83}" destId="{7D9C774C-2823-4929-8595-4F5743783458}" srcOrd="1" destOrd="0" presId="urn:microsoft.com/office/officeart/2005/8/layout/cycle4"/>
    <dgm:cxn modelId="{47C4C36B-0B5B-4CC2-9C16-1F31FEF13B45}" type="presOf" srcId="{489E3577-445F-43D7-AB13-328F32A50038}" destId="{D84B6288-DE4E-4EA2-B80C-037B556E4787}" srcOrd="0" destOrd="0" presId="urn:microsoft.com/office/officeart/2005/8/layout/cycle4"/>
    <dgm:cxn modelId="{2BBA0396-528F-4440-B718-AC7023EB09CC}" type="presOf" srcId="{CF0D4CB7-0EBE-48E2-8BC7-9A482B5EF0F6}" destId="{6498F3BD-95CE-472F-ACC5-F347D9773BFF}" srcOrd="1" destOrd="0" presId="urn:microsoft.com/office/officeart/2005/8/layout/cycle4"/>
    <dgm:cxn modelId="{B0588A86-8A82-459F-BC36-A357923D4F52}" type="presOf" srcId="{71494305-8740-49B5-AF94-C51EB4F3CADA}" destId="{78E74497-2D3A-4665-8EFD-4BD3321BC797}" srcOrd="1" destOrd="0" presId="urn:microsoft.com/office/officeart/2005/8/layout/cycle4"/>
    <dgm:cxn modelId="{9DA115E7-83B6-4FC3-AE8C-5FB2DDF1FE39}" type="presParOf" srcId="{0C47BD88-C129-40BC-9B50-4AB08378BC80}" destId="{CE7F8221-979C-493A-9FD2-BF3CA30C66A8}" srcOrd="0" destOrd="0" presId="urn:microsoft.com/office/officeart/2005/8/layout/cycle4"/>
    <dgm:cxn modelId="{7392FB49-59FF-4868-B5ED-2C0FA88CE310}" type="presParOf" srcId="{CE7F8221-979C-493A-9FD2-BF3CA30C66A8}" destId="{504BEDDF-34E9-4485-91B6-18A0F61D887F}" srcOrd="0" destOrd="0" presId="urn:microsoft.com/office/officeart/2005/8/layout/cycle4"/>
    <dgm:cxn modelId="{28EC317E-7ECB-4643-AC90-AD57F71C939B}" type="presParOf" srcId="{504BEDDF-34E9-4485-91B6-18A0F61D887F}" destId="{01039153-755D-4798-AD6E-B53B3557813E}" srcOrd="0" destOrd="0" presId="urn:microsoft.com/office/officeart/2005/8/layout/cycle4"/>
    <dgm:cxn modelId="{9E6BC6F0-417E-466D-AAE6-36F1B38E6522}" type="presParOf" srcId="{504BEDDF-34E9-4485-91B6-18A0F61D887F}" destId="{78E74497-2D3A-4665-8EFD-4BD3321BC797}" srcOrd="1" destOrd="0" presId="urn:microsoft.com/office/officeart/2005/8/layout/cycle4"/>
    <dgm:cxn modelId="{30F5DEF9-886C-43C2-AB0D-9BEBDD4784A2}" type="presParOf" srcId="{CE7F8221-979C-493A-9FD2-BF3CA30C66A8}" destId="{E22A710C-102E-4660-9503-A6A2722440D1}" srcOrd="1" destOrd="0" presId="urn:microsoft.com/office/officeart/2005/8/layout/cycle4"/>
    <dgm:cxn modelId="{4EDC77D3-12B6-4E00-8173-39BA0D6D775B}" type="presParOf" srcId="{E22A710C-102E-4660-9503-A6A2722440D1}" destId="{85BD66FC-B8CD-4F66-BDD2-83C8D6FF86EA}" srcOrd="0" destOrd="0" presId="urn:microsoft.com/office/officeart/2005/8/layout/cycle4"/>
    <dgm:cxn modelId="{D351FDF2-14E3-4691-ACCB-56776D6FF8E7}" type="presParOf" srcId="{E22A710C-102E-4660-9503-A6A2722440D1}" destId="{7D9C774C-2823-4929-8595-4F5743783458}" srcOrd="1" destOrd="0" presId="urn:microsoft.com/office/officeart/2005/8/layout/cycle4"/>
    <dgm:cxn modelId="{F8D52A50-F4CF-4180-8EA4-9522239075A3}" type="presParOf" srcId="{CE7F8221-979C-493A-9FD2-BF3CA30C66A8}" destId="{9EAF1A5E-5423-4842-A67D-B72FF8A7D9FC}" srcOrd="2" destOrd="0" presId="urn:microsoft.com/office/officeart/2005/8/layout/cycle4"/>
    <dgm:cxn modelId="{96B01C75-B3A1-42D7-A036-8D3BD9863228}" type="presParOf" srcId="{9EAF1A5E-5423-4842-A67D-B72FF8A7D9FC}" destId="{D62D75FD-9055-4B25-8C90-B616CF98FBE4}" srcOrd="0" destOrd="0" presId="urn:microsoft.com/office/officeart/2005/8/layout/cycle4"/>
    <dgm:cxn modelId="{D03C7849-7F81-463C-908F-267B5FC6B28F}" type="presParOf" srcId="{9EAF1A5E-5423-4842-A67D-B72FF8A7D9FC}" destId="{5A8DF09A-A26F-417D-AD71-6190D39173A5}" srcOrd="1" destOrd="0" presId="urn:microsoft.com/office/officeart/2005/8/layout/cycle4"/>
    <dgm:cxn modelId="{6B3B9F15-3474-4173-9DEE-612F6717ADA0}" type="presParOf" srcId="{CE7F8221-979C-493A-9FD2-BF3CA30C66A8}" destId="{3841E0DB-96CC-4AF9-8C09-C64546556895}" srcOrd="3" destOrd="0" presId="urn:microsoft.com/office/officeart/2005/8/layout/cycle4"/>
    <dgm:cxn modelId="{44EE5355-DDCC-4024-B416-B44454A149BC}" type="presParOf" srcId="{3841E0DB-96CC-4AF9-8C09-C64546556895}" destId="{21F098CF-A554-4263-9F90-FA463FFEED0D}" srcOrd="0" destOrd="0" presId="urn:microsoft.com/office/officeart/2005/8/layout/cycle4"/>
    <dgm:cxn modelId="{507EBEDA-E132-4D0C-856E-4F17D971C04C}" type="presParOf" srcId="{3841E0DB-96CC-4AF9-8C09-C64546556895}" destId="{6498F3BD-95CE-472F-ACC5-F347D9773BFF}" srcOrd="1" destOrd="0" presId="urn:microsoft.com/office/officeart/2005/8/layout/cycle4"/>
    <dgm:cxn modelId="{FCAD8999-7444-4FD5-AD5B-5DFF4410E349}" type="presParOf" srcId="{CE7F8221-979C-493A-9FD2-BF3CA30C66A8}" destId="{957E75CB-8C4D-4686-ABBB-178DD73497B6}" srcOrd="4" destOrd="0" presId="urn:microsoft.com/office/officeart/2005/8/layout/cycle4"/>
    <dgm:cxn modelId="{B0E2A4FE-6C61-43FF-A9A1-2A9D51A5E431}" type="presParOf" srcId="{0C47BD88-C129-40BC-9B50-4AB08378BC80}" destId="{DF74C979-D6C3-4410-B1BA-B08D25557646}" srcOrd="1" destOrd="0" presId="urn:microsoft.com/office/officeart/2005/8/layout/cycle4"/>
    <dgm:cxn modelId="{E099DFAF-3792-4490-837E-5E81DA145F18}" type="presParOf" srcId="{DF74C979-D6C3-4410-B1BA-B08D25557646}" destId="{D84B6288-DE4E-4EA2-B80C-037B556E4787}" srcOrd="0" destOrd="0" presId="urn:microsoft.com/office/officeart/2005/8/layout/cycle4"/>
    <dgm:cxn modelId="{F9BC84CC-CCC3-4D7F-A738-80F154F892F9}" type="presParOf" srcId="{DF74C979-D6C3-4410-B1BA-B08D25557646}" destId="{EA42861B-E3B3-48EA-8DBF-019480DB5B6D}" srcOrd="1" destOrd="0" presId="urn:microsoft.com/office/officeart/2005/8/layout/cycle4"/>
    <dgm:cxn modelId="{DD308711-A789-4FD0-BD21-3AAADE4C7B70}" type="presParOf" srcId="{DF74C979-D6C3-4410-B1BA-B08D25557646}" destId="{26DCCA31-9A7D-4A46-A0B7-BFD5F432CB6F}" srcOrd="2" destOrd="0" presId="urn:microsoft.com/office/officeart/2005/8/layout/cycle4"/>
    <dgm:cxn modelId="{DDA28204-2BC7-4ACF-96C8-83FE33C9DBFB}" type="presParOf" srcId="{DF74C979-D6C3-4410-B1BA-B08D25557646}" destId="{2F07B50C-A7AD-425C-BAFA-529BA9FDBD9E}" srcOrd="3" destOrd="0" presId="urn:microsoft.com/office/officeart/2005/8/layout/cycle4"/>
    <dgm:cxn modelId="{301C15EA-9151-4994-9968-6F0ABF77B46F}" type="presParOf" srcId="{DF74C979-D6C3-4410-B1BA-B08D25557646}" destId="{03A1F024-F707-4128-95CE-843189C811D9}" srcOrd="4" destOrd="0" presId="urn:microsoft.com/office/officeart/2005/8/layout/cycle4"/>
    <dgm:cxn modelId="{40FC77C8-CBCA-4DBD-822A-56A43DE88A02}" type="presParOf" srcId="{0C47BD88-C129-40BC-9B50-4AB08378BC80}" destId="{E1F62AB1-FAB2-4867-9448-0307D741FDBA}" srcOrd="2" destOrd="0" presId="urn:microsoft.com/office/officeart/2005/8/layout/cycle4"/>
    <dgm:cxn modelId="{11E23479-99F8-4D58-9E88-76CABB912148}" type="presParOf" srcId="{0C47BD88-C129-40BC-9B50-4AB08378BC80}" destId="{E5B8B54D-BF64-4182-80DA-9B8DA2E0062A}"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3177" tIns="46589" rIns="93177" bIns="46589" rtlCol="0"/>
          <a:lstStyle>
            <a:lvl1pPr algn="l">
              <a:defRPr sz="1200"/>
            </a:lvl1pPr>
          </a:lstStyle>
          <a:p>
            <a:pPr>
              <a:defRPr/>
            </a:pPr>
            <a:endParaRPr lang="en-US" dirty="0"/>
          </a:p>
        </p:txBody>
      </p:sp>
      <p:sp>
        <p:nvSpPr>
          <p:cNvPr id="3" name="Date Placeholder 2"/>
          <p:cNvSpPr>
            <a:spLocks noGrp="1"/>
          </p:cNvSpPr>
          <p:nvPr>
            <p:ph type="dt" sz="quarter" idx="1"/>
          </p:nvPr>
        </p:nvSpPr>
        <p:spPr>
          <a:xfrm>
            <a:off x="3970338" y="0"/>
            <a:ext cx="3038475" cy="466725"/>
          </a:xfrm>
          <a:prstGeom prst="rect">
            <a:avLst/>
          </a:prstGeom>
        </p:spPr>
        <p:txBody>
          <a:bodyPr vert="horz" lIns="93177" tIns="46589" rIns="93177" bIns="46589" rtlCol="0"/>
          <a:lstStyle>
            <a:lvl1pPr algn="r">
              <a:defRPr sz="1200"/>
            </a:lvl1pPr>
          </a:lstStyle>
          <a:p>
            <a:pPr>
              <a:defRPr/>
            </a:pPr>
            <a:fld id="{2BB0117A-F4D6-4214-AB53-774927262E10}" type="datetimeFigureOut">
              <a:rPr lang="en-US"/>
              <a:pPr>
                <a:defRPr/>
              </a:pPr>
              <a:t>3/19/2018</a:t>
            </a:fld>
            <a:endParaRPr lang="en-US" dirty="0"/>
          </a:p>
        </p:txBody>
      </p:sp>
      <p:sp>
        <p:nvSpPr>
          <p:cNvPr id="4" name="Footer Placeholder 3"/>
          <p:cNvSpPr>
            <a:spLocks noGrp="1"/>
          </p:cNvSpPr>
          <p:nvPr>
            <p:ph type="ftr" sz="quarter" idx="2"/>
          </p:nvPr>
        </p:nvSpPr>
        <p:spPr>
          <a:xfrm>
            <a:off x="0" y="8829675"/>
            <a:ext cx="3038475" cy="466725"/>
          </a:xfrm>
          <a:prstGeom prst="rect">
            <a:avLst/>
          </a:prstGeom>
        </p:spPr>
        <p:txBody>
          <a:bodyPr vert="horz" lIns="93177" tIns="46589" rIns="93177" bIns="46589"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3177" tIns="46589" rIns="93177" bIns="46589" rtlCol="0" anchor="b"/>
          <a:lstStyle>
            <a:lvl1pPr algn="r">
              <a:defRPr sz="1200"/>
            </a:lvl1pPr>
          </a:lstStyle>
          <a:p>
            <a:pPr>
              <a:defRPr/>
            </a:pPr>
            <a:fld id="{7A3EBBC2-5ACC-4D78-85E2-857D1CE6AB8F}" type="slidenum">
              <a:rPr lang="en-US"/>
              <a:pPr>
                <a:defRPr/>
              </a:pPr>
              <a:t>‹#›</a:t>
            </a:fld>
            <a:endParaRPr lang="en-US" dirty="0"/>
          </a:p>
        </p:txBody>
      </p:sp>
    </p:spTree>
    <p:extLst>
      <p:ext uri="{BB962C8B-B14F-4D97-AF65-F5344CB8AC3E}">
        <p14:creationId xmlns:p14="http://schemas.microsoft.com/office/powerpoint/2010/main" val="21317659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pPr>
              <a:defRPr/>
            </a:pPr>
            <a:fld id="{242D6CBF-1525-4ADD-B7E2-A197C54B2C13}" type="datetimeFigureOut">
              <a:rPr lang="en-US"/>
              <a:pPr>
                <a:defRPr/>
              </a:pPr>
              <a:t>3/19/2018</a:t>
            </a:fld>
            <a:endParaRPr lang="en-US" dirty="0"/>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pPr>
              <a:defRPr/>
            </a:pPr>
            <a:fld id="{92CF8583-3744-44FE-B273-089C4CFF1AD9}" type="slidenum">
              <a:rPr lang="en-US"/>
              <a:pPr>
                <a:defRPr/>
              </a:pPr>
              <a:t>‹#›</a:t>
            </a:fld>
            <a:endParaRPr lang="en-US" dirty="0"/>
          </a:p>
        </p:txBody>
      </p:sp>
    </p:spTree>
    <p:extLst>
      <p:ext uri="{BB962C8B-B14F-4D97-AF65-F5344CB8AC3E}">
        <p14:creationId xmlns:p14="http://schemas.microsoft.com/office/powerpoint/2010/main" val="18077061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youtu.be/3JUEvleXFpI"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65D12A1-624F-4D84-9786-DDB19A00D68E}" type="slidenum">
              <a:rPr lang="en-US" altLang="en-US" smtClean="0"/>
              <a:pPr/>
              <a:t>1</a:t>
            </a:fld>
            <a:endParaRPr lang="en-US" altLang="en-US" dirty="0"/>
          </a:p>
        </p:txBody>
      </p:sp>
    </p:spTree>
    <p:extLst>
      <p:ext uri="{BB962C8B-B14F-4D97-AF65-F5344CB8AC3E}">
        <p14:creationId xmlns:p14="http://schemas.microsoft.com/office/powerpoint/2010/main" val="18140866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7200" eaLnBrk="1" hangingPunct="1">
              <a:spcBef>
                <a:spcPct val="0"/>
              </a:spcBef>
            </a:pPr>
            <a:endParaRPr lang="en-US" altLang="en-US" dirty="0"/>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EB903B0-B5DC-4123-8EA6-4F237C3DDB25}" type="slidenum">
              <a:rPr lang="en-US" altLang="en-US" smtClean="0"/>
              <a:pPr/>
              <a:t>14</a:t>
            </a:fld>
            <a:endParaRPr lang="en-US" altLang="en-US" dirty="0"/>
          </a:p>
        </p:txBody>
      </p:sp>
    </p:spTree>
    <p:extLst>
      <p:ext uri="{BB962C8B-B14F-4D97-AF65-F5344CB8AC3E}">
        <p14:creationId xmlns:p14="http://schemas.microsoft.com/office/powerpoint/2010/main" val="3848956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60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199948F-6CF0-4898-AFFA-1BB345768A51}" type="slidenum">
              <a:rPr lang="en-US" altLang="en-US" smtClean="0"/>
              <a:pPr/>
              <a:t>15</a:t>
            </a:fld>
            <a:endParaRPr lang="en-US" altLang="en-US" dirty="0"/>
          </a:p>
        </p:txBody>
      </p:sp>
    </p:spTree>
    <p:extLst>
      <p:ext uri="{BB962C8B-B14F-4D97-AF65-F5344CB8AC3E}">
        <p14:creationId xmlns:p14="http://schemas.microsoft.com/office/powerpoint/2010/main" val="3249742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16</a:t>
            </a:fld>
            <a:endParaRPr lang="en-US" dirty="0"/>
          </a:p>
        </p:txBody>
      </p:sp>
    </p:spTree>
    <p:extLst>
      <p:ext uri="{BB962C8B-B14F-4D97-AF65-F5344CB8AC3E}">
        <p14:creationId xmlns:p14="http://schemas.microsoft.com/office/powerpoint/2010/main" val="11580026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2000" dirty="0">
                <a:latin typeface="Trebuchet MS" panose="020B0603020202020204" pitchFamily="34" charset="0"/>
                <a:hlinkClick r:id="rId3"/>
              </a:rPr>
              <a:t>Additional Patient Testimonials from Suffolk County:</a:t>
            </a:r>
          </a:p>
          <a:p>
            <a:pPr>
              <a:spcBef>
                <a:spcPct val="0"/>
              </a:spcBef>
            </a:pPr>
            <a:r>
              <a:rPr lang="en-US" altLang="en-US" sz="2000" dirty="0">
                <a:solidFill>
                  <a:srgbClr val="FFFFFF"/>
                </a:solidFill>
                <a:latin typeface="Trebuchet MS" panose="020B0603020202020204" pitchFamily="34" charset="0"/>
                <a:hlinkClick r:id="rId3"/>
              </a:rPr>
              <a:t>https://youtu.be/3JUEvleXFpI</a:t>
            </a:r>
            <a:endParaRPr lang="en-US" altLang="en-US" sz="2000" dirty="0">
              <a:solidFill>
                <a:srgbClr val="000000"/>
              </a:solidFill>
              <a:latin typeface="Trebuchet MS" panose="020B0603020202020204" pitchFamily="34" charset="0"/>
            </a:endParaRPr>
          </a:p>
          <a:p>
            <a:endParaRPr lang="en-US" altLang="en-US" dirty="0"/>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83E4BB6-6582-48CA-8267-764DE399EB1A}" type="slidenum">
              <a:rPr lang="en-US" altLang="en-US" smtClean="0"/>
              <a:pPr/>
              <a:t>17</a:t>
            </a:fld>
            <a:endParaRPr lang="en-US" altLang="en-US" dirty="0"/>
          </a:p>
        </p:txBody>
      </p:sp>
    </p:spTree>
    <p:extLst>
      <p:ext uri="{BB962C8B-B14F-4D97-AF65-F5344CB8AC3E}">
        <p14:creationId xmlns:p14="http://schemas.microsoft.com/office/powerpoint/2010/main" val="23752163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914400" rtl="0" eaLnBrk="1" fontAlgn="base" latinLnBrk="0" hangingPunct="1">
              <a:lnSpc>
                <a:spcPct val="107000"/>
              </a:lnSpc>
              <a:spcBef>
                <a:spcPct val="0"/>
              </a:spcBef>
              <a:spcAft>
                <a:spcPct val="0"/>
              </a:spcAft>
              <a:buClrTx/>
              <a:buSzTx/>
              <a:buFont typeface="Arial" panose="020B0604020202020204" pitchFamily="34" charset="0"/>
              <a:buNone/>
              <a:tabLst/>
              <a:defRPr/>
            </a:pPr>
            <a:r>
              <a:rPr lang="en-US" altLang="en-US" sz="1100" dirty="0">
                <a:latin typeface="Trebuchet MS" panose="020B0603020202020204" pitchFamily="34" charset="0"/>
                <a:ea typeface="Calibri" panose="020F0502020204030204" pitchFamily="34" charset="0"/>
                <a:cs typeface="Times New Roman" panose="02020603050405020304" pitchFamily="18" charset="0"/>
              </a:rPr>
              <a:t>Speaker Notes: </a:t>
            </a:r>
          </a:p>
          <a:p>
            <a:pPr marL="171450" marR="0" lvl="0" indent="-17145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defRPr/>
            </a:pPr>
            <a:r>
              <a:rPr lang="en-US" altLang="en-US" sz="1100" dirty="0">
                <a:latin typeface="Trebuchet MS" panose="020B0603020202020204" pitchFamily="34" charset="0"/>
                <a:ea typeface="Calibri" panose="020F0502020204030204" pitchFamily="34" charset="0"/>
                <a:cs typeface="Times New Roman" panose="02020603050405020304" pitchFamily="18" charset="0"/>
              </a:rPr>
              <a:t>Expand</a:t>
            </a:r>
            <a:r>
              <a:rPr lang="en-US" altLang="en-US" sz="1100" baseline="0" dirty="0">
                <a:latin typeface="Trebuchet MS" panose="020B0603020202020204" pitchFamily="34" charset="0"/>
                <a:ea typeface="Calibri" panose="020F0502020204030204" pitchFamily="34" charset="0"/>
                <a:cs typeface="Times New Roman" panose="02020603050405020304" pitchFamily="18" charset="0"/>
              </a:rPr>
              <a:t> upon bullet #1: s</a:t>
            </a:r>
            <a:r>
              <a:rPr lang="en-US" altLang="en-US" sz="1100" dirty="0">
                <a:latin typeface="Trebuchet MS" panose="020B0603020202020204" pitchFamily="34" charset="0"/>
                <a:ea typeface="Calibri" panose="020F0502020204030204" pitchFamily="34" charset="0"/>
                <a:cs typeface="Times New Roman" panose="02020603050405020304" pitchFamily="18" charset="0"/>
              </a:rPr>
              <a:t>creen for social determinants of health for example, pregnancy may be an opportunity for women, their partners and other people living in their household to change their patterns of substance use. Providers who care for women with opioid use disorder in pregnancy need to understand the complexity of the woman’s social, mental and physical problems in order to provide appropriate advice and support throughout pregnancy and in the postpartum period. (World Health Organization, 2014)</a:t>
            </a:r>
          </a:p>
          <a:p>
            <a:pPr algn="just" eaLnBrk="1" hangingPunct="1">
              <a:lnSpc>
                <a:spcPct val="107000"/>
              </a:lnSpc>
              <a:spcBef>
                <a:spcPct val="0"/>
              </a:spcBef>
            </a:pPr>
            <a:endParaRPr lang="en-US" altLang="en-US" sz="1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E60768-7C97-4F76-B168-AD442C0F9719}" type="slidenum">
              <a:rPr lang="en-US" altLang="en-US" smtClean="0">
                <a:solidFill>
                  <a:prstClr val="black"/>
                </a:solidFill>
              </a:rPr>
              <a:pPr/>
              <a:t>19</a:t>
            </a:fld>
            <a:endParaRPr lang="en-US" altLang="en-US" dirty="0">
              <a:solidFill>
                <a:prstClr val="black"/>
              </a:solidFill>
            </a:endParaRPr>
          </a:p>
        </p:txBody>
      </p:sp>
    </p:spTree>
    <p:extLst>
      <p:ext uri="{BB962C8B-B14F-4D97-AF65-F5344CB8AC3E}">
        <p14:creationId xmlns:p14="http://schemas.microsoft.com/office/powerpoint/2010/main" val="6812711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A4D1CE-9F37-49CC-A304-BF8F7A7536FA}" type="slidenum">
              <a:rPr lang="en-US" altLang="en-US" smtClean="0">
                <a:solidFill>
                  <a:prstClr val="black"/>
                </a:solidFill>
              </a:rPr>
              <a:pPr/>
              <a:t>20</a:t>
            </a:fld>
            <a:endParaRPr lang="en-US" altLang="en-US" dirty="0">
              <a:solidFill>
                <a:prstClr val="black"/>
              </a:solidFill>
            </a:endParaRPr>
          </a:p>
        </p:txBody>
      </p:sp>
    </p:spTree>
    <p:extLst>
      <p:ext uri="{BB962C8B-B14F-4D97-AF65-F5344CB8AC3E}">
        <p14:creationId xmlns:p14="http://schemas.microsoft.com/office/powerpoint/2010/main" val="7969718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C6A4D1CE-9F37-49CC-A304-BF8F7A7536FA}" type="slidenum">
              <a:rPr lang="en-US" altLang="en-US" smtClean="0">
                <a:solidFill>
                  <a:prstClr val="black"/>
                </a:solidFill>
              </a:rPr>
              <a:pPr/>
              <a:t>23</a:t>
            </a:fld>
            <a:endParaRPr lang="en-US" altLang="en-US" dirty="0">
              <a:solidFill>
                <a:prstClr val="black"/>
              </a:solidFill>
            </a:endParaRPr>
          </a:p>
        </p:txBody>
      </p:sp>
    </p:spTree>
    <p:extLst>
      <p:ext uri="{BB962C8B-B14F-4D97-AF65-F5344CB8AC3E}">
        <p14:creationId xmlns:p14="http://schemas.microsoft.com/office/powerpoint/2010/main" val="7969718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Speaker</a:t>
            </a:r>
            <a:r>
              <a:rPr lang="en-US" altLang="en-US" baseline="0"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 Notes:</a:t>
            </a:r>
          </a:p>
          <a:p>
            <a:pPr marL="171450" indent="-171450" eaLnBrk="1" hangingPunct="1">
              <a:buFont typeface="Arial" panose="020B0604020202020204" pitchFamily="34" charset="0"/>
              <a:buChar char="•"/>
            </a:pPr>
            <a:r>
              <a:rPr lang="en-US" altLang="en-US" baseline="0"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Focus is on improving health outcomes for both mother and baby</a:t>
            </a:r>
          </a:p>
          <a:p>
            <a:pPr marL="171450" indent="-171450" eaLnBrk="1" hangingPunct="1">
              <a:buFont typeface="Arial" panose="020B0604020202020204" pitchFamily="34" charset="0"/>
              <a:buChar char="•"/>
            </a:pPr>
            <a:r>
              <a:rPr lang="en-US" altLang="en-US" baseline="0"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Providers should work with their Regional Perinatal Center to set the standard educational approach to all affiliated hospitals</a:t>
            </a:r>
            <a:endParaRPr lang="en-US" altLang="en-US" dirty="0">
              <a:solidFill>
                <a:srgbClr val="C00000"/>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81046F3-C066-4528-B24A-40DCD0C6A5AF}" type="slidenum">
              <a:rPr lang="en-US" altLang="en-US" smtClean="0"/>
              <a:pPr/>
              <a:t>25</a:t>
            </a:fld>
            <a:endParaRPr lang="en-US" altLang="en-US" dirty="0"/>
          </a:p>
        </p:txBody>
      </p:sp>
    </p:spTree>
    <p:extLst>
      <p:ext uri="{BB962C8B-B14F-4D97-AF65-F5344CB8AC3E}">
        <p14:creationId xmlns:p14="http://schemas.microsoft.com/office/powerpoint/2010/main" val="1283285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2DC6527-117D-43D8-A481-7E75B73F4C47}" type="slidenum">
              <a:rPr lang="en-US" altLang="en-US" smtClean="0"/>
              <a:pPr/>
              <a:t>26</a:t>
            </a:fld>
            <a:endParaRPr lang="en-US" altLang="en-US" dirty="0"/>
          </a:p>
        </p:txBody>
      </p:sp>
    </p:spTree>
    <p:extLst>
      <p:ext uri="{BB962C8B-B14F-4D97-AF65-F5344CB8AC3E}">
        <p14:creationId xmlns:p14="http://schemas.microsoft.com/office/powerpoint/2010/main" val="2486409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Speaker Notes: </a:t>
            </a:r>
          </a:p>
          <a:p>
            <a:pPr>
              <a:defRPr/>
            </a:pPr>
            <a:endParaRPr lang="en-US" sz="1200" dirty="0">
              <a:latin typeface="Trebuchet MS" panose="020B0603020202020204" pitchFamily="34" charset="0"/>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Trebuchet MS" panose="020B0603020202020204" pitchFamily="34" charset="0"/>
              </a:rPr>
              <a:t>Before pregnancy and in early pregnancy, all women should be routinely asked about their use of alcohol and drugs, including prescription opioids and other medications used for nonmedical reasons. </a:t>
            </a:r>
          </a:p>
          <a:p>
            <a:pPr marL="742950" lvl="1" indent="-285750">
              <a:buFont typeface="Arial" panose="020B0604020202020204" pitchFamily="34" charset="0"/>
              <a:buChar char="•"/>
              <a:defRPr/>
            </a:pPr>
            <a:r>
              <a:rPr lang="en-US" sz="1200" dirty="0">
                <a:latin typeface="Trebuchet MS" panose="020B0603020202020204" pitchFamily="34" charset="0"/>
              </a:rPr>
              <a:t>To begin the conversation, the patient should be informed that these questions are asked of all pregnant women to ensure they receive the care they require. Maintaining a caring and nonjudgmental approach, as well as screening when the patient is alone, are important and will yield the most inclusive disclosure. </a:t>
            </a:r>
          </a:p>
          <a:p>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28</a:t>
            </a:fld>
            <a:endParaRPr lang="en-US" dirty="0"/>
          </a:p>
        </p:txBody>
      </p:sp>
    </p:spTree>
    <p:extLst>
      <p:ext uri="{BB962C8B-B14F-4D97-AF65-F5344CB8AC3E}">
        <p14:creationId xmlns:p14="http://schemas.microsoft.com/office/powerpoint/2010/main" val="3469841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b="0" dirty="0">
                <a:solidFill>
                  <a:srgbClr val="836581"/>
                </a:solidFill>
                <a:latin typeface="Trebuchet MS" panose="020B0603020202020204" pitchFamily="34" charset="0"/>
                <a:cs typeface="Segoe UI" panose="020B0502040204020203" pitchFamily="34" charset="0"/>
              </a:rPr>
              <a:t>Speaker notes:</a:t>
            </a:r>
          </a:p>
          <a:p>
            <a:pPr marL="171450" indent="-171450">
              <a:spcBef>
                <a:spcPts val="1050"/>
              </a:spcBef>
              <a:buFont typeface="Arial" panose="020B0604020202020204" pitchFamily="34" charset="0"/>
              <a:buChar char="•"/>
            </a:pPr>
            <a:r>
              <a:rPr lang="en-US" altLang="en-US" b="0" dirty="0">
                <a:solidFill>
                  <a:srgbClr val="836581"/>
                </a:solidFill>
                <a:latin typeface="Trebuchet MS" panose="020B0603020202020204" pitchFamily="34" charset="0"/>
                <a:cs typeface="Segoe UI" panose="020B0502040204020203" pitchFamily="34" charset="0"/>
              </a:rPr>
              <a:t>Addiction is a primary, chronic disease of brain reward, motivation, memory and related circuitry. </a:t>
            </a:r>
          </a:p>
          <a:p>
            <a:pPr marL="171450" indent="-171450">
              <a:spcBef>
                <a:spcPts val="1050"/>
              </a:spcBef>
              <a:buFont typeface="Arial" panose="020B0604020202020204" pitchFamily="34" charset="0"/>
              <a:buChar char="•"/>
            </a:pPr>
            <a:r>
              <a:rPr lang="en-US" altLang="en-US" b="0" dirty="0">
                <a:solidFill>
                  <a:srgbClr val="836581"/>
                </a:solidFill>
                <a:latin typeface="Trebuchet MS" panose="020B0603020202020204" pitchFamily="34" charset="0"/>
                <a:cs typeface="Segoe UI" panose="020B0502040204020203" pitchFamily="34" charset="0"/>
              </a:rPr>
              <a:t>Dysfunction in these circuits leads to characteristic biological</a:t>
            </a:r>
            <a:r>
              <a:rPr lang="en-US" altLang="en-US" b="0" baseline="0" dirty="0">
                <a:solidFill>
                  <a:srgbClr val="836581"/>
                </a:solidFill>
                <a:latin typeface="Trebuchet MS" panose="020B0603020202020204" pitchFamily="34" charset="0"/>
                <a:cs typeface="Segoe UI" panose="020B0502040204020203" pitchFamily="34" charset="0"/>
              </a:rPr>
              <a:t>, psychological, social and spiritual manifestations. </a:t>
            </a:r>
          </a:p>
          <a:p>
            <a:pPr marL="171450" indent="-171450">
              <a:spcBef>
                <a:spcPts val="1050"/>
              </a:spcBef>
              <a:buFont typeface="Arial" panose="020B0604020202020204" pitchFamily="34" charset="0"/>
              <a:buChar char="•"/>
            </a:pPr>
            <a:r>
              <a:rPr lang="en-US" altLang="en-US" b="0" dirty="0">
                <a:solidFill>
                  <a:srgbClr val="595959"/>
                </a:solidFill>
                <a:latin typeface="Trebuchet MS" panose="020B0603020202020204" pitchFamily="34" charset="0"/>
                <a:cs typeface="Segoe UI" panose="020B0502040204020203" pitchFamily="34" charset="0"/>
              </a:rPr>
              <a:t>This is reflected in an individual pathologically pursuing reward and/or relief by substance use and other behaviors. </a:t>
            </a:r>
          </a:p>
          <a:p>
            <a:pPr marL="171450" indent="-171450">
              <a:spcBef>
                <a:spcPts val="1050"/>
              </a:spcBef>
              <a:buFont typeface="Arial" panose="020B0604020202020204" pitchFamily="34" charset="0"/>
              <a:buChar char="•"/>
            </a:pPr>
            <a:r>
              <a:rPr lang="en-US" altLang="en-US" b="0" dirty="0">
                <a:solidFill>
                  <a:srgbClr val="595959"/>
                </a:solidFill>
                <a:latin typeface="Trebuchet MS" panose="020B0603020202020204" pitchFamily="34" charset="0"/>
                <a:cs typeface="Segoe UI" panose="020B0502040204020203" pitchFamily="34" charset="0"/>
              </a:rPr>
              <a:t>Addiction is characterized by inability to consistently abstain, impairment in behavioral control, craving, diminished recognition of significant problems with one’s behaviors and interpersonal relationships, and a dysfunctional emotional response. </a:t>
            </a:r>
          </a:p>
          <a:p>
            <a:pPr marL="171450" indent="-171450">
              <a:spcBef>
                <a:spcPts val="1050"/>
              </a:spcBef>
              <a:buFont typeface="Arial" panose="020B0604020202020204" pitchFamily="34" charset="0"/>
              <a:buChar char="•"/>
            </a:pPr>
            <a:r>
              <a:rPr lang="en-US" altLang="en-US" b="0" dirty="0">
                <a:solidFill>
                  <a:srgbClr val="595959"/>
                </a:solidFill>
                <a:latin typeface="Trebuchet MS" panose="020B0603020202020204" pitchFamily="34" charset="0"/>
                <a:cs typeface="Segoe UI" panose="020B0502040204020203" pitchFamily="34" charset="0"/>
              </a:rPr>
              <a:t>Like other chronic diseases, addiction often involves cycles of relapse and remission. Without treatment or engagement in recovery activities, addiction is progressive and can result in disability or premature death.</a:t>
            </a: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633222B-7E36-4E11-AFCD-415E6611FA66}" type="slidenum">
              <a:rPr lang="en-US" altLang="en-US" smtClean="0"/>
              <a:pPr/>
              <a:t>5</a:t>
            </a:fld>
            <a:endParaRPr lang="en-US" altLang="en-US" dirty="0"/>
          </a:p>
        </p:txBody>
      </p:sp>
    </p:spTree>
    <p:extLst>
      <p:ext uri="{BB962C8B-B14F-4D97-AF65-F5344CB8AC3E}">
        <p14:creationId xmlns:p14="http://schemas.microsoft.com/office/powerpoint/2010/main" val="24005189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Speaker Notes: </a:t>
            </a:r>
          </a:p>
          <a:p>
            <a:pPr>
              <a:defRPr/>
            </a:pPr>
            <a:endParaRPr lang="en-US" sz="1200" dirty="0">
              <a:latin typeface="Trebuchet MS" panose="020B0603020202020204" pitchFamily="34" charset="0"/>
            </a:endParaRPr>
          </a:p>
          <a:p>
            <a:pPr marL="285750" marR="0" lvl="0" indent="-2857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a:latin typeface="Trebuchet MS" panose="020B0603020202020204" pitchFamily="34" charset="0"/>
              </a:rPr>
              <a:t>Before pregnancy and in early pregnancy, all women should be routinely asked about their use of alcohol and drugs, including prescription opioids and other medications used for nonmedical reasons. </a:t>
            </a:r>
          </a:p>
          <a:p>
            <a:pPr marL="742950" lvl="1" indent="-285750">
              <a:buFont typeface="Arial" panose="020B0604020202020204" pitchFamily="34" charset="0"/>
              <a:buChar char="•"/>
              <a:defRPr/>
            </a:pPr>
            <a:r>
              <a:rPr lang="en-US" sz="1200" dirty="0">
                <a:latin typeface="Trebuchet MS" panose="020B0603020202020204" pitchFamily="34" charset="0"/>
              </a:rPr>
              <a:t>To begin the conversation, the patient should be informed that these questions are asked of all pregnant women to ensure they receive the care they require. Maintaining a caring and nonjudgmental approach, as well as screening when the patient is alone, are important and will yield the most inclusive disclosure. </a:t>
            </a:r>
          </a:p>
          <a:p>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29</a:t>
            </a:fld>
            <a:endParaRPr lang="en-US" dirty="0"/>
          </a:p>
        </p:txBody>
      </p:sp>
    </p:spTree>
    <p:extLst>
      <p:ext uri="{BB962C8B-B14F-4D97-AF65-F5344CB8AC3E}">
        <p14:creationId xmlns:p14="http://schemas.microsoft.com/office/powerpoint/2010/main" val="34698416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042F33B5-8AAE-4674-925B-54FBDC86F1CB}" type="slidenum">
              <a:rPr lang="en-US" altLang="en-US" smtClean="0"/>
              <a:pPr/>
              <a:t>30</a:t>
            </a:fld>
            <a:endParaRPr lang="en-US" altLang="en-US" dirty="0"/>
          </a:p>
        </p:txBody>
      </p:sp>
    </p:spTree>
    <p:extLst>
      <p:ext uri="{BB962C8B-B14F-4D97-AF65-F5344CB8AC3E}">
        <p14:creationId xmlns:p14="http://schemas.microsoft.com/office/powerpoint/2010/main" val="10584598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36FC615-F470-45D2-8BC5-15D26BD324BE}" type="slidenum">
              <a:rPr lang="en-US" altLang="en-US" smtClean="0"/>
              <a:pPr/>
              <a:t>31</a:t>
            </a:fld>
            <a:endParaRPr lang="en-US" altLang="en-US" dirty="0"/>
          </a:p>
        </p:txBody>
      </p:sp>
    </p:spTree>
    <p:extLst>
      <p:ext uri="{BB962C8B-B14F-4D97-AF65-F5344CB8AC3E}">
        <p14:creationId xmlns:p14="http://schemas.microsoft.com/office/powerpoint/2010/main" val="32401818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a:t>
            </a:r>
          </a:p>
          <a:p>
            <a:r>
              <a:rPr lang="en-US" dirty="0"/>
              <a:t>Reimbursement for SBIRT:</a:t>
            </a:r>
          </a:p>
          <a:p>
            <a:pPr marL="171450" indent="-171450">
              <a:buFont typeface="Arial" panose="020B0604020202020204" pitchFamily="34" charset="0"/>
              <a:buChar char="•"/>
            </a:pPr>
            <a:r>
              <a:rPr lang="en-US" baseline="0" dirty="0"/>
              <a:t>The American Medical Association (AMA) has approved several billing codes that will allow you toe be reimbursed for providing screening and brief intervention services. </a:t>
            </a:r>
          </a:p>
          <a:p>
            <a:pPr marL="171450" indent="-171450">
              <a:buFont typeface="Arial" panose="020B0604020202020204" pitchFamily="34" charset="0"/>
              <a:buChar char="•"/>
            </a:pPr>
            <a:r>
              <a:rPr lang="en-US" baseline="0" dirty="0"/>
              <a:t>Medical procedures are coded using Common Procedure and Terminology (CPT) and Healthcare Common Procedure Coding System (HCPCS) codes. </a:t>
            </a:r>
          </a:p>
          <a:p>
            <a:pPr marL="171450" indent="-171450">
              <a:buFont typeface="Arial" panose="020B0604020202020204" pitchFamily="34" charset="0"/>
              <a:buChar char="•"/>
            </a:pPr>
            <a:r>
              <a:rPr lang="en-US" baseline="0" dirty="0"/>
              <a:t>Screening and brief intervention may be provided in an office, emergency department or inpatient visits for both new and established patients. Virtually all payers use AMA’s Evaluation and Management (E&amp;M) CPT Codes to pay physician’s services. </a:t>
            </a:r>
          </a:p>
          <a:p>
            <a:pPr marL="171450" indent="-171450">
              <a:buFont typeface="Arial" panose="020B0604020202020204" pitchFamily="34" charset="0"/>
              <a:buChar char="•"/>
            </a:pPr>
            <a:r>
              <a:rPr lang="en-US" baseline="0" dirty="0"/>
              <a:t>Many payers reimburse for independent licensed health practitioners such as advance practice nurses, psychologists, and masters-level social workers. A few will pay for service provided by health professionals under the supervision of a physician. Several CPT codes can be used. </a:t>
            </a:r>
          </a:p>
          <a:p>
            <a:pPr marL="171450" indent="-171450">
              <a:buFont typeface="Arial" panose="020B0604020202020204" pitchFamily="34" charset="0"/>
              <a:buChar char="•"/>
            </a:pPr>
            <a:r>
              <a:rPr lang="en-US" baseline="0" dirty="0"/>
              <a:t>The chart above shows the most commonly used codes. </a:t>
            </a:r>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34</a:t>
            </a:fld>
            <a:endParaRPr lang="en-US" dirty="0"/>
          </a:p>
        </p:txBody>
      </p:sp>
    </p:spTree>
    <p:extLst>
      <p:ext uri="{BB962C8B-B14F-4D97-AF65-F5344CB8AC3E}">
        <p14:creationId xmlns:p14="http://schemas.microsoft.com/office/powerpoint/2010/main" val="663982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Hardcopy sample provided</a:t>
            </a:r>
          </a:p>
        </p:txBody>
      </p:sp>
      <p:sp>
        <p:nvSpPr>
          <p:cNvPr id="1187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81004280-68F4-4EDC-AB74-66C9753BE0C5}" type="slidenum">
              <a:rPr lang="en-US" altLang="en-US" smtClean="0">
                <a:solidFill>
                  <a:prstClr val="black"/>
                </a:solidFill>
              </a:rPr>
              <a:pPr/>
              <a:t>39</a:t>
            </a:fld>
            <a:endParaRPr lang="en-US" altLang="en-US" dirty="0">
              <a:solidFill>
                <a:prstClr val="black"/>
              </a:solidFill>
            </a:endParaRPr>
          </a:p>
        </p:txBody>
      </p:sp>
    </p:spTree>
    <p:extLst>
      <p:ext uri="{BB962C8B-B14F-4D97-AF65-F5344CB8AC3E}">
        <p14:creationId xmlns:p14="http://schemas.microsoft.com/office/powerpoint/2010/main" val="6130442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https://www.health.ny.gov/health_care/medicaid/redesign/dsrip/docs/2015-12-17_medtrans_overview.pdf</a:t>
            </a:r>
          </a:p>
          <a:p>
            <a:r>
              <a:rPr lang="en-US" altLang="en-US" dirty="0"/>
              <a:t>Questions, Comments, Concerns Department of Health Medicaid Transportation Unit medtrans@health.ny.gov (518) 473-2160 </a:t>
            </a:r>
          </a:p>
        </p:txBody>
      </p:sp>
      <p:sp>
        <p:nvSpPr>
          <p:cNvPr id="1208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80D44DD-3064-4953-AD6A-9E2D5977C7F2}" type="slidenum">
              <a:rPr lang="en-US" altLang="en-US" smtClean="0">
                <a:solidFill>
                  <a:prstClr val="black"/>
                </a:solidFill>
              </a:rPr>
              <a:pPr/>
              <a:t>40</a:t>
            </a:fld>
            <a:endParaRPr lang="en-US" altLang="en-US" dirty="0">
              <a:solidFill>
                <a:prstClr val="black"/>
              </a:solidFill>
            </a:endParaRPr>
          </a:p>
        </p:txBody>
      </p:sp>
    </p:spTree>
    <p:extLst>
      <p:ext uri="{BB962C8B-B14F-4D97-AF65-F5344CB8AC3E}">
        <p14:creationId xmlns:p14="http://schemas.microsoft.com/office/powerpoint/2010/main" val="25384963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just" defTabSz="914400" rtl="0" eaLnBrk="1" fontAlgn="base" latinLnBrk="0" hangingPunct="1">
              <a:lnSpc>
                <a:spcPct val="107000"/>
              </a:lnSpc>
              <a:spcBef>
                <a:spcPct val="0"/>
              </a:spcBef>
              <a:spcAft>
                <a:spcPct val="0"/>
              </a:spcAft>
              <a:buClrTx/>
              <a:buSzTx/>
              <a:buFont typeface="Arial" panose="020B0604020202020204" pitchFamily="34" charset="0"/>
              <a:buNone/>
              <a:tabLst/>
              <a:defRPr/>
            </a:pPr>
            <a:r>
              <a:rPr lang="en-US" altLang="en-US" sz="1100" dirty="0">
                <a:latin typeface="Trebuchet MS" panose="020B0603020202020204" pitchFamily="34" charset="0"/>
                <a:ea typeface="Calibri" panose="020F0502020204030204" pitchFamily="34" charset="0"/>
                <a:cs typeface="Times New Roman" panose="02020603050405020304" pitchFamily="18" charset="0"/>
              </a:rPr>
              <a:t>Speaker Notes: </a:t>
            </a:r>
          </a:p>
          <a:p>
            <a:pPr marL="171450" marR="0" lvl="0" indent="-171450" algn="just" defTabSz="914400" rtl="0" eaLnBrk="1" fontAlgn="base" latinLnBrk="0" hangingPunct="1">
              <a:lnSpc>
                <a:spcPct val="107000"/>
              </a:lnSpc>
              <a:spcBef>
                <a:spcPct val="0"/>
              </a:spcBef>
              <a:spcAft>
                <a:spcPct val="0"/>
              </a:spcAft>
              <a:buClrTx/>
              <a:buSzTx/>
              <a:buFont typeface="Arial" panose="020B0604020202020204" pitchFamily="34" charset="0"/>
              <a:buChar char="•"/>
              <a:tabLst/>
              <a:defRPr/>
            </a:pPr>
            <a:r>
              <a:rPr lang="en-US" altLang="en-US" sz="1100" dirty="0">
                <a:latin typeface="Trebuchet MS" panose="020B0603020202020204" pitchFamily="34" charset="0"/>
                <a:ea typeface="Calibri" panose="020F0502020204030204" pitchFamily="34" charset="0"/>
                <a:cs typeface="Times New Roman" panose="02020603050405020304" pitchFamily="18" charset="0"/>
              </a:rPr>
              <a:t>Expand</a:t>
            </a:r>
            <a:r>
              <a:rPr lang="en-US" altLang="en-US" sz="1100" baseline="0" dirty="0">
                <a:latin typeface="Trebuchet MS" panose="020B0603020202020204" pitchFamily="34" charset="0"/>
                <a:ea typeface="Calibri" panose="020F0502020204030204" pitchFamily="34" charset="0"/>
                <a:cs typeface="Times New Roman" panose="02020603050405020304" pitchFamily="18" charset="0"/>
              </a:rPr>
              <a:t> upon bullet #1: s</a:t>
            </a:r>
            <a:r>
              <a:rPr lang="en-US" altLang="en-US" sz="1100" dirty="0">
                <a:latin typeface="Trebuchet MS" panose="020B0603020202020204" pitchFamily="34" charset="0"/>
                <a:ea typeface="Calibri" panose="020F0502020204030204" pitchFamily="34" charset="0"/>
                <a:cs typeface="Times New Roman" panose="02020603050405020304" pitchFamily="18" charset="0"/>
              </a:rPr>
              <a:t>creen for social determinants of health for example, pregnancy may be an opportunity for women, their partners and other people living in their household to change their patterns of substance use. Providers who care for women with opioid use disorder in pregnancy need to understand the complexity of the woman’s social, mental and physical problems in order to provide appropriate advice and support throughout pregnancy and in the postpartum period. (World Health Organization, 2014)</a:t>
            </a:r>
          </a:p>
          <a:p>
            <a:pPr algn="just" eaLnBrk="1" hangingPunct="1">
              <a:lnSpc>
                <a:spcPct val="107000"/>
              </a:lnSpc>
              <a:spcBef>
                <a:spcPct val="0"/>
              </a:spcBef>
            </a:pPr>
            <a:endParaRPr lang="en-US" altLang="en-US" sz="110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9E60768-7C97-4F76-B168-AD442C0F9719}" type="slidenum">
              <a:rPr lang="en-US" altLang="en-US" smtClean="0">
                <a:solidFill>
                  <a:prstClr val="black"/>
                </a:solidFill>
              </a:rPr>
              <a:pPr/>
              <a:t>41</a:t>
            </a:fld>
            <a:endParaRPr lang="en-US" altLang="en-US" dirty="0">
              <a:solidFill>
                <a:prstClr val="black"/>
              </a:solidFill>
            </a:endParaRPr>
          </a:p>
        </p:txBody>
      </p:sp>
    </p:spTree>
    <p:extLst>
      <p:ext uri="{BB962C8B-B14F-4D97-AF65-F5344CB8AC3E}">
        <p14:creationId xmlns:p14="http://schemas.microsoft.com/office/powerpoint/2010/main" val="681271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Speaker Notes:</a:t>
            </a:r>
          </a:p>
          <a:p>
            <a:pPr marL="171450" indent="-171450">
              <a:buFont typeface="Arial" panose="020B0604020202020204" pitchFamily="34" charset="0"/>
              <a:buChar char="•"/>
            </a:pPr>
            <a:r>
              <a:rPr lang="en-US" altLang="en-US" dirty="0"/>
              <a:t>Treatment will look different at every hospital, and will depend on the severity of the baby’s withdrawal.</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248FB0B-6E21-4613-9145-6573570FBF2F}" type="slidenum">
              <a:rPr lang="en-US" altLang="en-US" smtClean="0"/>
              <a:pPr/>
              <a:t>42</a:t>
            </a:fld>
            <a:endParaRPr lang="en-US" altLang="en-US" dirty="0"/>
          </a:p>
        </p:txBody>
      </p:sp>
    </p:spTree>
    <p:extLst>
      <p:ext uri="{BB962C8B-B14F-4D97-AF65-F5344CB8AC3E}">
        <p14:creationId xmlns:p14="http://schemas.microsoft.com/office/powerpoint/2010/main" val="6326152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pPr marL="171450" indent="-171450">
              <a:buFont typeface="Arial" panose="020B0604020202020204" pitchFamily="34" charset="0"/>
              <a:buChar char="•"/>
            </a:pPr>
            <a:r>
              <a:rPr lang="en-US" dirty="0"/>
              <a:t>Sometimes patients need to be read to, and the patient should consider writing down notes or her goals to demonstrate that she has absorbed and truly</a:t>
            </a:r>
            <a:r>
              <a:rPr lang="en-US" baseline="0" dirty="0"/>
              <a:t> grasp the concepts and information provided.</a:t>
            </a:r>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43</a:t>
            </a:fld>
            <a:endParaRPr lang="en-US" dirty="0"/>
          </a:p>
        </p:txBody>
      </p:sp>
    </p:spTree>
    <p:extLst>
      <p:ext uri="{BB962C8B-B14F-4D97-AF65-F5344CB8AC3E}">
        <p14:creationId xmlns:p14="http://schemas.microsoft.com/office/powerpoint/2010/main" val="13513551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pPr marL="171450" indent="-171450">
              <a:buFont typeface="Arial" panose="020B0604020202020204" pitchFamily="34" charset="0"/>
              <a:buChar char="•"/>
            </a:pPr>
            <a:r>
              <a:rPr lang="en-US" dirty="0"/>
              <a:t>A</a:t>
            </a:r>
            <a:r>
              <a:rPr lang="en-US" baseline="0" dirty="0"/>
              <a:t> shared decision making approach is essential</a:t>
            </a:r>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45</a:t>
            </a:fld>
            <a:endParaRPr lang="en-US" dirty="0"/>
          </a:p>
        </p:txBody>
      </p:sp>
    </p:spTree>
    <p:extLst>
      <p:ext uri="{BB962C8B-B14F-4D97-AF65-F5344CB8AC3E}">
        <p14:creationId xmlns:p14="http://schemas.microsoft.com/office/powerpoint/2010/main" val="42775953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smtClean="0"/>
              <a:t>Women that</a:t>
            </a:r>
            <a:r>
              <a:rPr lang="en-US" baseline="0" dirty="0" smtClean="0"/>
              <a:t> have difficulty in recovery are often attached to the opioid and if pregnant may have difficulty attaching to their infant after birth</a:t>
            </a:r>
          </a:p>
          <a:p>
            <a:pPr marL="228600" indent="-228600">
              <a:buAutoNum type="arabicPeriod"/>
            </a:pPr>
            <a:r>
              <a:rPr lang="en-US" baseline="0" dirty="0" smtClean="0"/>
              <a:t>Addicted to the lifestyle and culture may prohibit the woman from seeking assistance to change her environment which can have negative consequences for the infant </a:t>
            </a:r>
          </a:p>
          <a:p>
            <a:pPr marL="228600" indent="-228600">
              <a:buAutoNum type="arabicPeriod"/>
            </a:pPr>
            <a:r>
              <a:rPr lang="en-US" baseline="0" dirty="0" smtClean="0"/>
              <a:t>Needle obsession and ritual can have a negative effect for the woman to be preoccupied on the substance and not totally focused on the infant and his / her needs which can result in Reactive Attachment Disorder.  </a:t>
            </a:r>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6</a:t>
            </a:fld>
            <a:endParaRPr lang="en-US" dirty="0"/>
          </a:p>
        </p:txBody>
      </p:sp>
    </p:spTree>
    <p:extLst>
      <p:ext uri="{BB962C8B-B14F-4D97-AF65-F5344CB8AC3E}">
        <p14:creationId xmlns:p14="http://schemas.microsoft.com/office/powerpoint/2010/main" val="4451822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fontAlgn="auto" hangingPunct="1">
              <a:spcBef>
                <a:spcPts val="0"/>
              </a:spcBef>
              <a:spcAft>
                <a:spcPts val="0"/>
              </a:spcAft>
              <a:defRPr/>
            </a:pPr>
            <a:r>
              <a:rPr lang="en-US" altLang="en-US" sz="3600" dirty="0">
                <a:solidFill>
                  <a:prstClr val="black"/>
                </a:solidFill>
                <a:latin typeface="Calibri Light" panose="020F0302020204030204"/>
                <a:ea typeface="+mj-ea"/>
                <a:cs typeface="+mj-cs"/>
              </a:rPr>
              <a:t>Speaker Notes:</a:t>
            </a:r>
          </a:p>
          <a:p>
            <a:pPr marL="571500" indent="-571500" eaLnBrk="1" fontAlgn="auto" hangingPunct="1">
              <a:spcBef>
                <a:spcPts val="0"/>
              </a:spcBef>
              <a:spcAft>
                <a:spcPts val="0"/>
              </a:spcAft>
              <a:buFont typeface="Arial" panose="020B0604020202020204" pitchFamily="34" charset="0"/>
              <a:buChar char="•"/>
              <a:defRPr/>
            </a:pPr>
            <a:r>
              <a:rPr lang="en-US" altLang="en-US" sz="3600" dirty="0">
                <a:solidFill>
                  <a:prstClr val="black"/>
                </a:solidFill>
                <a:latin typeface="Calibri Light" panose="020F0302020204030204"/>
                <a:ea typeface="+mj-ea"/>
                <a:cs typeface="+mj-cs"/>
              </a:rPr>
              <a:t>Education for ob-gyns &amp; family practice providers who deliver patients</a:t>
            </a:r>
            <a:endParaRPr lang="en-US" dirty="0"/>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5B10AC1A-38A2-485D-A41E-FDC4D03966B3}" type="slidenum">
              <a:rPr lang="en-US" altLang="en-US" smtClean="0"/>
              <a:pPr/>
              <a:t>46</a:t>
            </a:fld>
            <a:endParaRPr lang="en-US" altLang="en-US" dirty="0"/>
          </a:p>
        </p:txBody>
      </p:sp>
    </p:spTree>
    <p:extLst>
      <p:ext uri="{BB962C8B-B14F-4D97-AF65-F5344CB8AC3E}">
        <p14:creationId xmlns:p14="http://schemas.microsoft.com/office/powerpoint/2010/main" val="3660133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pPr marL="171450" indent="-171450">
              <a:buFont typeface="Arial" panose="020B0604020202020204" pitchFamily="34" charset="0"/>
              <a:buChar char="•"/>
            </a:pPr>
            <a:r>
              <a:rPr lang="en-US" dirty="0"/>
              <a:t>Sometimes patients need to be read to, and the patient should consider writing down notes or her goals to demonstrate that she has absorbed and truly</a:t>
            </a:r>
            <a:r>
              <a:rPr lang="en-US" baseline="0" dirty="0"/>
              <a:t> grasp the concepts and information provided.</a:t>
            </a:r>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48</a:t>
            </a:fld>
            <a:endParaRPr lang="en-US" dirty="0"/>
          </a:p>
        </p:txBody>
      </p:sp>
    </p:spTree>
    <p:extLst>
      <p:ext uri="{BB962C8B-B14F-4D97-AF65-F5344CB8AC3E}">
        <p14:creationId xmlns:p14="http://schemas.microsoft.com/office/powerpoint/2010/main" val="1351355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a:p>
            <a:pPr marL="171450" indent="-171450">
              <a:buFont typeface="Arial" panose="020B0604020202020204" pitchFamily="34" charset="0"/>
              <a:buChar char="•"/>
            </a:pPr>
            <a:r>
              <a:rPr lang="en-US" dirty="0"/>
              <a:t>Sometimes patients need to be read to, and the patient should consider writing down notes or her goals to demonstrate that she has absorbed and truly</a:t>
            </a:r>
            <a:r>
              <a:rPr lang="en-US" baseline="0" dirty="0"/>
              <a:t> grasp the concepts and information provided.</a:t>
            </a:r>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49</a:t>
            </a:fld>
            <a:endParaRPr lang="en-US" dirty="0"/>
          </a:p>
        </p:txBody>
      </p:sp>
    </p:spTree>
    <p:extLst>
      <p:ext uri="{BB962C8B-B14F-4D97-AF65-F5344CB8AC3E}">
        <p14:creationId xmlns:p14="http://schemas.microsoft.com/office/powerpoint/2010/main" val="135135515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defRPr/>
            </a:pPr>
            <a:r>
              <a:rPr lang="en-US" altLang="en-US" b="0" i="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Speaker Notes: </a:t>
            </a:r>
          </a:p>
          <a:p>
            <a:pPr marL="171450" indent="-171450" eaLnBrk="1" hangingPunct="1">
              <a:buFont typeface="Arial" panose="020B0604020202020204" pitchFamily="34" charset="0"/>
              <a:buChar char="•"/>
              <a:defRPr/>
            </a:pPr>
            <a:r>
              <a:rPr lang="en-US" altLang="en-US" b="0" i="0" dirty="0">
                <a:solidFill>
                  <a:srgbClr val="C00000"/>
                </a:solidFill>
                <a:latin typeface="Times New Roman" panose="02020603050405020304" pitchFamily="18" charset="0"/>
                <a:ea typeface="Calibri" panose="020F0502020204030204" pitchFamily="34" charset="0"/>
                <a:cs typeface="Times New Roman" panose="02020603050405020304" pitchFamily="18" charset="0"/>
              </a:rPr>
              <a:t>Create better engagement and communication among providers within the continuum of care and across service areas, including the civil justice system. </a:t>
            </a:r>
            <a:endParaRPr lang="en-US" dirty="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38687C4-7B69-4236-B75C-3EF7B55A805A}" type="slidenum">
              <a:rPr lang="en-US" altLang="en-US" smtClean="0"/>
              <a:pPr/>
              <a:t>51</a:t>
            </a:fld>
            <a:endParaRPr lang="en-US" altLang="en-US" dirty="0"/>
          </a:p>
        </p:txBody>
      </p:sp>
    </p:spTree>
    <p:extLst>
      <p:ext uri="{BB962C8B-B14F-4D97-AF65-F5344CB8AC3E}">
        <p14:creationId xmlns:p14="http://schemas.microsoft.com/office/powerpoint/2010/main" val="22701772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a:t>
            </a:r>
            <a:r>
              <a:rPr lang="en-US" baseline="0" dirty="0"/>
              <a:t> Notes:</a:t>
            </a:r>
            <a:endParaRPr lang="en-US" dirty="0"/>
          </a:p>
          <a:p>
            <a:pPr marL="171450" indent="-171450">
              <a:buFont typeface="Arial" panose="020B0604020202020204" pitchFamily="34" charset="0"/>
              <a:buChar char="•"/>
            </a:pPr>
            <a:r>
              <a:rPr lang="en-US" dirty="0"/>
              <a:t>Add the conversation of a “plan of safe</a:t>
            </a:r>
            <a:r>
              <a:rPr lang="en-US" baseline="0" dirty="0"/>
              <a:t> care” to </a:t>
            </a:r>
            <a:r>
              <a:rPr lang="en-US" dirty="0"/>
              <a:t>the conversation during specific trimester teaching and incorporate a Perinatal Network referral to assist with community resources and connections.</a:t>
            </a:r>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52</a:t>
            </a:fld>
            <a:endParaRPr lang="en-US" dirty="0"/>
          </a:p>
        </p:txBody>
      </p:sp>
    </p:spTree>
    <p:extLst>
      <p:ext uri="{BB962C8B-B14F-4D97-AF65-F5344CB8AC3E}">
        <p14:creationId xmlns:p14="http://schemas.microsoft.com/office/powerpoint/2010/main" val="30111528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altLang="en-US" sz="1200" dirty="0">
                <a:latin typeface="Trebuchet MS" panose="020B0603020202020204" pitchFamily="34" charset="0"/>
                <a:ea typeface="Calibri" panose="020F0502020204030204" pitchFamily="34" charset="0"/>
                <a:cs typeface="Times New Roman" panose="02020603050405020304" pitchFamily="18" charset="0"/>
              </a:rPr>
              <a:t>Ensure childbirth education programs cover some discussion to various medication use during pregnancy and encourage mom to ask more questions after class (</a:t>
            </a:r>
            <a:r>
              <a:rPr lang="en-US" altLang="en-US" sz="1200" i="1" dirty="0">
                <a:latin typeface="Trebuchet MS" panose="020B0603020202020204" pitchFamily="34" charset="0"/>
                <a:ea typeface="Calibri" panose="020F0502020204030204" pitchFamily="34" charset="0"/>
                <a:cs typeface="Times New Roman" panose="02020603050405020304" pitchFamily="18" charset="0"/>
              </a:rPr>
              <a:t>goal to trigger mothers to talk about potential opioid use</a:t>
            </a:r>
            <a:r>
              <a:rPr lang="en-US" altLang="en-US" sz="1200" dirty="0">
                <a:latin typeface="Trebuchet MS" panose="020B0603020202020204" pitchFamily="34" charset="0"/>
                <a:ea typeface="Calibri" panose="020F0502020204030204" pitchFamily="34" charset="0"/>
                <a:cs typeface="Times New Roman" panose="02020603050405020304" pitchFamily="18" charset="0"/>
              </a:rPr>
              <a:t>)</a:t>
            </a:r>
          </a:p>
          <a:p>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53</a:t>
            </a:fld>
            <a:endParaRPr lang="en-US" dirty="0"/>
          </a:p>
        </p:txBody>
      </p:sp>
    </p:spTree>
    <p:extLst>
      <p:ext uri="{BB962C8B-B14F-4D97-AF65-F5344CB8AC3E}">
        <p14:creationId xmlns:p14="http://schemas.microsoft.com/office/powerpoint/2010/main" val="132101811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Bef>
                <a:spcPct val="0"/>
              </a:spcBef>
              <a:spcAft>
                <a:spcPts val="800"/>
              </a:spcAft>
            </a:pP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Speaker Notes:</a:t>
            </a:r>
          </a:p>
          <a:p>
            <a:pPr eaLnBrk="1" hangingPunct="1">
              <a:lnSpc>
                <a:spcPct val="107000"/>
              </a:lnSpc>
              <a:spcBef>
                <a:spcPct val="0"/>
              </a:spcBef>
              <a:spcAft>
                <a:spcPts val="800"/>
              </a:spcAft>
            </a:pP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Providers need to know the process at their hospital for</a:t>
            </a:r>
            <a:r>
              <a:rPr lang="en-US" altLang="en-US" sz="1800" i="1" baseline="0"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 delivery and need to inform women that the baby will be observed for a period of time to assure a healthy beginning. </a:t>
            </a: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(include post-hospital discharge signs/symptoms)</a:t>
            </a:r>
          </a:p>
          <a:p>
            <a:pPr eaLnBrk="1" hangingPunct="1"/>
            <a:endParaRPr lang="en-US" altLang="en-US" dirty="0">
              <a:ea typeface="Calibri" panose="020F0502020204030204" pitchFamily="34" charset="0"/>
              <a:cs typeface="Times New Roman" panose="02020603050405020304" pitchFamily="18"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5538A4-5A30-4893-9A11-DDBB965F11C5}" type="slidenum">
              <a:rPr lang="en-US" altLang="en-US" smtClean="0"/>
              <a:pPr/>
              <a:t>54</a:t>
            </a:fld>
            <a:endParaRPr lang="en-US" altLang="en-US" dirty="0"/>
          </a:p>
        </p:txBody>
      </p:sp>
    </p:spTree>
    <p:extLst>
      <p:ext uri="{BB962C8B-B14F-4D97-AF65-F5344CB8AC3E}">
        <p14:creationId xmlns:p14="http://schemas.microsoft.com/office/powerpoint/2010/main" val="156071422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Bef>
                <a:spcPct val="0"/>
              </a:spcBef>
              <a:spcAft>
                <a:spcPts val="800"/>
              </a:spcAft>
            </a:pP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Speaker Notes:</a:t>
            </a:r>
          </a:p>
          <a:p>
            <a:pPr eaLnBrk="1" hangingPunct="1">
              <a:lnSpc>
                <a:spcPct val="107000"/>
              </a:lnSpc>
              <a:spcBef>
                <a:spcPct val="0"/>
              </a:spcBef>
              <a:spcAft>
                <a:spcPts val="800"/>
              </a:spcAft>
            </a:pP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Providers need to know the process at their hospital for</a:t>
            </a:r>
            <a:r>
              <a:rPr lang="en-US" altLang="en-US" sz="1800" i="1" baseline="0"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 delivery and need to inform women that the baby will be observed for a period of time to assure a healthy beginning. </a:t>
            </a: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(include post-hospital discharge signs/symptoms)</a:t>
            </a:r>
          </a:p>
          <a:p>
            <a:pPr eaLnBrk="1" hangingPunct="1"/>
            <a:endParaRPr lang="en-US" altLang="en-US" dirty="0">
              <a:ea typeface="Calibri" panose="020F0502020204030204" pitchFamily="34" charset="0"/>
              <a:cs typeface="Times New Roman" panose="02020603050405020304" pitchFamily="18"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5538A4-5A30-4893-9A11-DDBB965F11C5}" type="slidenum">
              <a:rPr lang="en-US" altLang="en-US" smtClean="0"/>
              <a:pPr/>
              <a:t>55</a:t>
            </a:fld>
            <a:endParaRPr lang="en-US" altLang="en-US" dirty="0"/>
          </a:p>
        </p:txBody>
      </p:sp>
    </p:spTree>
    <p:extLst>
      <p:ext uri="{BB962C8B-B14F-4D97-AF65-F5344CB8AC3E}">
        <p14:creationId xmlns:p14="http://schemas.microsoft.com/office/powerpoint/2010/main" val="156071422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Bef>
                <a:spcPct val="0"/>
              </a:spcBef>
              <a:spcAft>
                <a:spcPts val="800"/>
              </a:spcAft>
            </a:pP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Speaker Notes:</a:t>
            </a:r>
          </a:p>
          <a:p>
            <a:pPr eaLnBrk="1" hangingPunct="1">
              <a:lnSpc>
                <a:spcPct val="107000"/>
              </a:lnSpc>
              <a:spcBef>
                <a:spcPct val="0"/>
              </a:spcBef>
              <a:spcAft>
                <a:spcPts val="800"/>
              </a:spcAft>
            </a:pP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Providers need to know the process at their hospital for</a:t>
            </a:r>
            <a:r>
              <a:rPr lang="en-US" altLang="en-US" sz="1800" i="1" baseline="0"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 delivery and need to inform women that the baby will be observed for a period of time to assure a healthy beginning. </a:t>
            </a: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(include post-hospital discharge signs/symptoms)</a:t>
            </a:r>
          </a:p>
          <a:p>
            <a:pPr eaLnBrk="1" hangingPunct="1"/>
            <a:endParaRPr lang="en-US" altLang="en-US" dirty="0">
              <a:ea typeface="Calibri" panose="020F0502020204030204" pitchFamily="34" charset="0"/>
              <a:cs typeface="Times New Roman" panose="02020603050405020304" pitchFamily="18"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5538A4-5A30-4893-9A11-DDBB965F11C5}" type="slidenum">
              <a:rPr lang="en-US" altLang="en-US" smtClean="0"/>
              <a:pPr/>
              <a:t>56</a:t>
            </a:fld>
            <a:endParaRPr lang="en-US" altLang="en-US" dirty="0"/>
          </a:p>
        </p:txBody>
      </p:sp>
    </p:spTree>
    <p:extLst>
      <p:ext uri="{BB962C8B-B14F-4D97-AF65-F5344CB8AC3E}">
        <p14:creationId xmlns:p14="http://schemas.microsoft.com/office/powerpoint/2010/main" val="156071422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Bef>
                <a:spcPct val="0"/>
              </a:spcBef>
              <a:spcAft>
                <a:spcPts val="800"/>
              </a:spcAft>
            </a:pP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Speaker Notes:</a:t>
            </a:r>
          </a:p>
          <a:p>
            <a:pPr eaLnBrk="1" hangingPunct="1">
              <a:lnSpc>
                <a:spcPct val="107000"/>
              </a:lnSpc>
              <a:spcBef>
                <a:spcPct val="0"/>
              </a:spcBef>
              <a:spcAft>
                <a:spcPts val="800"/>
              </a:spcAft>
            </a:pP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Providers need to know the process at their hospital for</a:t>
            </a:r>
            <a:r>
              <a:rPr lang="en-US" altLang="en-US" sz="1800" i="1" baseline="0"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 delivery and need to inform women that the baby will be observed for a period of time to assure a healthy beginning. </a:t>
            </a: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(include post-hospital discharge signs/symptoms)</a:t>
            </a:r>
          </a:p>
          <a:p>
            <a:pPr eaLnBrk="1" hangingPunct="1"/>
            <a:endParaRPr lang="en-US" altLang="en-US" dirty="0">
              <a:ea typeface="Calibri" panose="020F0502020204030204" pitchFamily="34" charset="0"/>
              <a:cs typeface="Times New Roman" panose="02020603050405020304" pitchFamily="18"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5538A4-5A30-4893-9A11-DDBB965F11C5}" type="slidenum">
              <a:rPr lang="en-US" altLang="en-US" smtClean="0"/>
              <a:pPr/>
              <a:t>57</a:t>
            </a:fld>
            <a:endParaRPr lang="en-US" altLang="en-US" dirty="0"/>
          </a:p>
        </p:txBody>
      </p:sp>
    </p:spTree>
    <p:extLst>
      <p:ext uri="{BB962C8B-B14F-4D97-AF65-F5344CB8AC3E}">
        <p14:creationId xmlns:p14="http://schemas.microsoft.com/office/powerpoint/2010/main" val="1560714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Transition</a:t>
            </a:r>
            <a:r>
              <a:rPr lang="en-US" baseline="0" dirty="0" smtClean="0"/>
              <a:t> to the DSM 5</a:t>
            </a:r>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7</a:t>
            </a:fld>
            <a:endParaRPr lang="en-US" dirty="0"/>
          </a:p>
        </p:txBody>
      </p:sp>
    </p:spTree>
    <p:extLst>
      <p:ext uri="{BB962C8B-B14F-4D97-AF65-F5344CB8AC3E}">
        <p14:creationId xmlns:p14="http://schemas.microsoft.com/office/powerpoint/2010/main" val="358734860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107000"/>
              </a:lnSpc>
              <a:spcBef>
                <a:spcPct val="0"/>
              </a:spcBef>
              <a:spcAft>
                <a:spcPts val="800"/>
              </a:spcAft>
            </a:pP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Speaker Notes:</a:t>
            </a:r>
          </a:p>
          <a:p>
            <a:pPr eaLnBrk="1" hangingPunct="1">
              <a:lnSpc>
                <a:spcPct val="107000"/>
              </a:lnSpc>
              <a:spcBef>
                <a:spcPct val="0"/>
              </a:spcBef>
              <a:spcAft>
                <a:spcPts val="800"/>
              </a:spcAft>
            </a:pP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Providers need to know the process at their hospital for</a:t>
            </a:r>
            <a:r>
              <a:rPr lang="en-US" altLang="en-US" sz="1800" i="1" baseline="0"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 delivery and need to inform women that the baby will be observed for a period of time to assure a healthy beginning. </a:t>
            </a:r>
            <a:r>
              <a:rPr lang="en-US" altLang="en-US" sz="1800" i="1" dirty="0">
                <a:solidFill>
                  <a:srgbClr val="C00000"/>
                </a:solidFill>
                <a:latin typeface="Trebuchet MS" panose="020B0603020202020204" pitchFamily="34" charset="0"/>
                <a:ea typeface="Calibri" panose="020F0502020204030204" pitchFamily="34" charset="0"/>
                <a:cs typeface="Times New Roman" panose="02020603050405020304" pitchFamily="18" charset="0"/>
              </a:rPr>
              <a:t>(include post-hospital discharge signs/symptoms)</a:t>
            </a:r>
          </a:p>
          <a:p>
            <a:pPr eaLnBrk="1" hangingPunct="1"/>
            <a:endParaRPr lang="en-US" altLang="en-US" dirty="0">
              <a:ea typeface="Calibri" panose="020F0502020204030204" pitchFamily="34" charset="0"/>
              <a:cs typeface="Times New Roman" panose="02020603050405020304" pitchFamily="18" charset="0"/>
            </a:endParaRPr>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95538A4-5A30-4893-9A11-DDBB965F11C5}" type="slidenum">
              <a:rPr lang="en-US" altLang="en-US" smtClean="0"/>
              <a:pPr/>
              <a:t>58</a:t>
            </a:fld>
            <a:endParaRPr lang="en-US" altLang="en-US" dirty="0"/>
          </a:p>
        </p:txBody>
      </p:sp>
    </p:spTree>
    <p:extLst>
      <p:ext uri="{BB962C8B-B14F-4D97-AF65-F5344CB8AC3E}">
        <p14:creationId xmlns:p14="http://schemas.microsoft.com/office/powerpoint/2010/main" val="15607142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EE294E4-55EF-43AD-9D17-78F59895D294}" type="slidenum">
              <a:rPr lang="en-US" altLang="en-US" smtClean="0"/>
              <a:pPr/>
              <a:t>59</a:t>
            </a:fld>
            <a:endParaRPr lang="en-US" altLang="en-US" dirty="0"/>
          </a:p>
        </p:txBody>
      </p:sp>
    </p:spTree>
    <p:extLst>
      <p:ext uri="{BB962C8B-B14F-4D97-AF65-F5344CB8AC3E}">
        <p14:creationId xmlns:p14="http://schemas.microsoft.com/office/powerpoint/2010/main" val="355034251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61</a:t>
            </a:fld>
            <a:endParaRPr lang="en-US" dirty="0"/>
          </a:p>
        </p:txBody>
      </p:sp>
    </p:spTree>
    <p:extLst>
      <p:ext uri="{BB962C8B-B14F-4D97-AF65-F5344CB8AC3E}">
        <p14:creationId xmlns:p14="http://schemas.microsoft.com/office/powerpoint/2010/main" val="27730238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Notes:</a:t>
            </a:r>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89</a:t>
            </a:fld>
            <a:endParaRPr lang="en-US" dirty="0"/>
          </a:p>
        </p:txBody>
      </p:sp>
    </p:spTree>
    <p:extLst>
      <p:ext uri="{BB962C8B-B14F-4D97-AF65-F5344CB8AC3E}">
        <p14:creationId xmlns:p14="http://schemas.microsoft.com/office/powerpoint/2010/main" val="40498005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B9E1075E-C8FF-4D8A-812D-FF1212273644}" type="slidenum">
              <a:rPr lang="en-US" altLang="en-US" smtClean="0"/>
              <a:pPr/>
              <a:t>91</a:t>
            </a:fld>
            <a:endParaRPr lang="en-US" altLang="en-US" dirty="0"/>
          </a:p>
        </p:txBody>
      </p:sp>
    </p:spTree>
    <p:extLst>
      <p:ext uri="{BB962C8B-B14F-4D97-AF65-F5344CB8AC3E}">
        <p14:creationId xmlns:p14="http://schemas.microsoft.com/office/powerpoint/2010/main" val="16330993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6AE8D59F-43AF-4CE3-8445-9E3F7CD64F35}" type="slidenum">
              <a:rPr lang="en-US" altLang="en-US" smtClean="0">
                <a:solidFill>
                  <a:prstClr val="black"/>
                </a:solidFill>
              </a:rPr>
              <a:pPr/>
              <a:t>102</a:t>
            </a:fld>
            <a:endParaRPr lang="en-US" altLang="en-US" dirty="0">
              <a:solidFill>
                <a:prstClr val="black"/>
              </a:solidFill>
            </a:endParaRPr>
          </a:p>
        </p:txBody>
      </p:sp>
    </p:spTree>
    <p:extLst>
      <p:ext uri="{BB962C8B-B14F-4D97-AF65-F5344CB8AC3E}">
        <p14:creationId xmlns:p14="http://schemas.microsoft.com/office/powerpoint/2010/main" val="37305620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https://store.samhsa.gov/product/A-Collaborative-Approach-to-the-Treatment-of-Pregnant-Women-with-Opioid-Use-Disorders/SMA16-4978</a:t>
            </a:r>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74D7A0FF-DA54-4BB0-AC7A-E7C630B02255}" type="slidenum">
              <a:rPr lang="en-US" altLang="en-US" smtClean="0">
                <a:solidFill>
                  <a:prstClr val="black"/>
                </a:solidFill>
              </a:rPr>
              <a:pPr/>
              <a:t>103</a:t>
            </a:fld>
            <a:endParaRPr lang="en-US" altLang="en-US" dirty="0">
              <a:solidFill>
                <a:prstClr val="black"/>
              </a:solidFill>
            </a:endParaRPr>
          </a:p>
        </p:txBody>
      </p:sp>
    </p:spTree>
    <p:extLst>
      <p:ext uri="{BB962C8B-B14F-4D97-AF65-F5344CB8AC3E}">
        <p14:creationId xmlns:p14="http://schemas.microsoft.com/office/powerpoint/2010/main" val="17487276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105</a:t>
            </a:fld>
            <a:endParaRPr lang="en-US" dirty="0"/>
          </a:p>
        </p:txBody>
      </p:sp>
    </p:spTree>
    <p:extLst>
      <p:ext uri="{BB962C8B-B14F-4D97-AF65-F5344CB8AC3E}">
        <p14:creationId xmlns:p14="http://schemas.microsoft.com/office/powerpoint/2010/main" val="3673765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13F20D7E-5804-46E4-8F69-386C67D5F092}" type="slidenum">
              <a:rPr lang="en-US" altLang="en-US" smtClean="0"/>
              <a:pPr/>
              <a:t>8</a:t>
            </a:fld>
            <a:endParaRPr lang="en-US" altLang="en-US" dirty="0"/>
          </a:p>
        </p:txBody>
      </p:sp>
    </p:spTree>
    <p:extLst>
      <p:ext uri="{BB962C8B-B14F-4D97-AF65-F5344CB8AC3E}">
        <p14:creationId xmlns:p14="http://schemas.microsoft.com/office/powerpoint/2010/main" val="5825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2CF8583-3744-44FE-B273-089C4CFF1AD9}" type="slidenum">
              <a:rPr lang="en-US" smtClean="0"/>
              <a:pPr>
                <a:defRPr/>
              </a:pPr>
              <a:t>9</a:t>
            </a:fld>
            <a:endParaRPr lang="en-US" dirty="0"/>
          </a:p>
        </p:txBody>
      </p:sp>
    </p:spTree>
    <p:extLst>
      <p:ext uri="{BB962C8B-B14F-4D97-AF65-F5344CB8AC3E}">
        <p14:creationId xmlns:p14="http://schemas.microsoft.com/office/powerpoint/2010/main" val="22006319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solidFill>
                  <a:srgbClr val="000000"/>
                </a:solidFill>
              </a:rPr>
              <a:t>Speaker Notes:</a:t>
            </a:r>
            <a:endParaRPr lang="en-US" altLang="en-US" dirty="0"/>
          </a:p>
          <a:p>
            <a:pPr marL="171450" marR="0" lvl="0" indent="-171450" algn="l" defTabSz="914400" rtl="0" eaLnBrk="1" fontAlgn="base" latinLnBrk="0" hangingPunct="1">
              <a:lnSpc>
                <a:spcPct val="107000"/>
              </a:lnSpc>
              <a:spcBef>
                <a:spcPct val="0"/>
              </a:spcBef>
              <a:spcAft>
                <a:spcPts val="800"/>
              </a:spcAft>
              <a:buClrTx/>
              <a:buSzTx/>
              <a:buFont typeface="Arial" panose="020B0604020202020204" pitchFamily="34" charset="0"/>
              <a:buChar char="•"/>
              <a:tabLst/>
              <a:defRPr/>
            </a:pPr>
            <a:r>
              <a:rPr lang="en-US" altLang="en-US" sz="1200" dirty="0">
                <a:solidFill>
                  <a:srgbClr val="000000"/>
                </a:solidFill>
                <a:latin typeface="Trebuchet MS" panose="020B0603020202020204" pitchFamily="34" charset="0"/>
                <a:cs typeface="Times New Roman" panose="02020603050405020304" pitchFamily="18" charset="0"/>
              </a:rPr>
              <a:t>Symptoms of opioid use disorders include strong desire for opioids, inability to control or reduce use, continued use despite interference with major obligations or social functioning, use of larger amounts over time, development of tolerance, spending a great deal of time to obtain and use opioids, and withdrawal symptoms that occur after stopping or reducing use, such as negative mood, nausea or vomiting, muscle aches, diarrhea, fever, and insomnia.</a:t>
            </a:r>
            <a:endParaRPr lang="en-US" altLang="en-US" sz="1200" dirty="0">
              <a:solidFill>
                <a:srgbClr val="000000"/>
              </a:solidFill>
              <a:latin typeface="Trebuchet MS" panose="020B0603020202020204" pitchFamily="34" charset="0"/>
              <a:ea typeface="Calibri" panose="020F0502020204030204" pitchFamily="34" charset="0"/>
              <a:cs typeface="Calibri" panose="020F0502020204030204" pitchFamily="34" charset="0"/>
            </a:endParaRPr>
          </a:p>
          <a:p>
            <a:pPr marL="171450" indent="-171450" eaLnBrk="1" hangingPunct="1">
              <a:lnSpc>
                <a:spcPct val="107000"/>
              </a:lnSpc>
              <a:spcBef>
                <a:spcPct val="0"/>
              </a:spcBef>
              <a:spcAft>
                <a:spcPts val="800"/>
              </a:spcAft>
              <a:buFont typeface="Arial" panose="020B0604020202020204" pitchFamily="34" charset="0"/>
              <a:buChar char="•"/>
              <a:defRPr/>
            </a:pPr>
            <a:r>
              <a:rPr lang="en-US" altLang="en-US" sz="1200" dirty="0">
                <a:latin typeface="Trebuchet MS" panose="020B0603020202020204" pitchFamily="34" charset="0"/>
                <a:ea typeface="Calibri" panose="020F0502020204030204" pitchFamily="34" charset="0"/>
                <a:cs typeface="Times New Roman" panose="02020603050405020304" pitchFamily="18" charset="0"/>
              </a:rPr>
              <a:t>Emphasize that substance use disorders (SUDs) are chronic medical conditions, treatment is available, family and peer support is necessary and recovery is possible. </a:t>
            </a:r>
          </a:p>
          <a:p>
            <a:pPr marL="171450" indent="-171450" eaLnBrk="1" hangingPunct="1">
              <a:lnSpc>
                <a:spcPct val="107000"/>
              </a:lnSpc>
              <a:spcBef>
                <a:spcPct val="0"/>
              </a:spcBef>
              <a:spcAft>
                <a:spcPts val="800"/>
              </a:spcAft>
              <a:buFont typeface="Arial" panose="020B0604020202020204" pitchFamily="34" charset="0"/>
              <a:buChar char="•"/>
              <a:defRPr/>
            </a:pPr>
            <a:r>
              <a:rPr lang="en-US" altLang="en-US" sz="1200" dirty="0">
                <a:latin typeface="Trebuchet MS" panose="020B0603020202020204" pitchFamily="34" charset="0"/>
                <a:ea typeface="Calibri" panose="020F0502020204030204" pitchFamily="34" charset="0"/>
                <a:cs typeface="Times New Roman" panose="02020603050405020304" pitchFamily="18" charset="0"/>
              </a:rPr>
              <a:t>Emphasize that opioid pharmacotherapy (i.e. methadone, buprenorphine) and behavioral therapy are effective treatments for OUD   </a:t>
            </a:r>
          </a:p>
          <a:p>
            <a:pPr marL="171450" indent="-171450" eaLnBrk="1" hangingPunct="1">
              <a:lnSpc>
                <a:spcPct val="107000"/>
              </a:lnSpc>
              <a:spcBef>
                <a:spcPct val="0"/>
              </a:spcBef>
              <a:spcAft>
                <a:spcPts val="800"/>
              </a:spcAft>
              <a:buFont typeface="Arial" panose="020B0604020202020204" pitchFamily="34" charset="0"/>
              <a:buChar char="•"/>
              <a:defRPr/>
            </a:pPr>
            <a:r>
              <a:rPr lang="en-US" sz="1200" dirty="0">
                <a:latin typeface="Trebuchet MS" panose="020B0603020202020204" pitchFamily="34" charset="0"/>
              </a:rPr>
              <a:t>For pregnant women with an opioid use disorder, opioid agonist pharmacotherapy is the recommended therapy and is preferable to medically supervised</a:t>
            </a:r>
          </a:p>
          <a:p>
            <a:pPr marL="285750" indent="-285750" eaLnBrk="1" hangingPunct="1">
              <a:lnSpc>
                <a:spcPct val="107000"/>
              </a:lnSpc>
              <a:spcBef>
                <a:spcPct val="0"/>
              </a:spcBef>
              <a:spcAft>
                <a:spcPts val="800"/>
              </a:spcAft>
              <a:defRPr/>
            </a:pPr>
            <a:r>
              <a:rPr lang="en-US" sz="1200" dirty="0">
                <a:latin typeface="Trebuchet MS" panose="020B0603020202020204" pitchFamily="34" charset="0"/>
              </a:rPr>
              <a:t>withdrawal because withdrawal is associated with high relapse rates, which lead to worse outcomes. – ACOG CO #711</a:t>
            </a:r>
          </a:p>
          <a:p>
            <a:pPr marL="285750" indent="-285750" eaLnBrk="1" hangingPunct="1">
              <a:lnSpc>
                <a:spcPct val="107000"/>
              </a:lnSpc>
              <a:spcBef>
                <a:spcPct val="0"/>
              </a:spcBef>
              <a:spcAft>
                <a:spcPts val="800"/>
              </a:spcAft>
              <a:defRPr/>
            </a:pPr>
            <a:endParaRPr lang="en-US" sz="1200" dirty="0">
              <a:latin typeface="Trebuchet MS" panose="020B0603020202020204" pitchFamily="34" charset="0"/>
            </a:endParaRPr>
          </a:p>
          <a:p>
            <a:pPr eaLnBrk="1" hangingPunct="1">
              <a:spcBef>
                <a:spcPct val="0"/>
              </a:spcBef>
            </a:pPr>
            <a:endParaRPr lang="en-US" altLang="en-US" dirty="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DA2C811D-7B08-474C-A84C-B6099BEF8F6F}" type="slidenum">
              <a:rPr lang="en-US" altLang="en-US" smtClean="0"/>
              <a:pPr/>
              <a:t>10</a:t>
            </a:fld>
            <a:endParaRPr lang="en-US" altLang="en-US" dirty="0"/>
          </a:p>
        </p:txBody>
      </p:sp>
    </p:spTree>
    <p:extLst>
      <p:ext uri="{BB962C8B-B14F-4D97-AF65-F5344CB8AC3E}">
        <p14:creationId xmlns:p14="http://schemas.microsoft.com/office/powerpoint/2010/main" val="13283856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en-US" b="0" dirty="0">
                <a:solidFill>
                  <a:schemeClr val="bg1"/>
                </a:solidFill>
                <a:latin typeface="Trebuchet MS" panose="020B0603020202020204" pitchFamily="34" charset="0"/>
                <a:cs typeface="Segoe UI" panose="020B0502040204020203" pitchFamily="34" charset="0"/>
              </a:rPr>
              <a:t>Speaker notes:</a:t>
            </a:r>
          </a:p>
          <a:p>
            <a:pPr marL="171450" marR="0" lvl="0" indent="-17145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lang="en-US" altLang="en-US" b="0" dirty="0">
                <a:solidFill>
                  <a:schemeClr val="bg1"/>
                </a:solidFill>
                <a:latin typeface="Trebuchet MS" panose="020B0603020202020204" pitchFamily="34" charset="0"/>
                <a:cs typeface="Segoe UI" panose="020B0502040204020203" pitchFamily="34" charset="0"/>
              </a:rPr>
              <a:t>Physical dependence is a normal and expected response to continuous opioid therapy. Physical dependence may occur within a few days of dosing with opioids, although it varies among patients. Physical dependence (indicated by withdrawal symptoms) does not mean that the patient is addicted. </a:t>
            </a:r>
            <a:endParaRPr lang="en-US" altLang="en-US" dirty="0"/>
          </a:p>
        </p:txBody>
      </p:sp>
      <p:sp>
        <p:nvSpPr>
          <p:cNvPr id="24580" name="Slide Number Placeholder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8" tIns="45709" rIns="91418" bIns="45709" anchor="b"/>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r"/>
            <a:fld id="{935EAEFB-6E13-4C3A-AB4B-3C26D2E5FD66}" type="slidenum">
              <a:rPr lang="en-US" altLang="en-US" sz="1300">
                <a:solidFill>
                  <a:srgbClr val="000000"/>
                </a:solidFill>
              </a:rPr>
              <a:pPr algn="r"/>
              <a:t>11</a:t>
            </a:fld>
            <a:endParaRPr lang="en-US" altLang="en-US" sz="1300" dirty="0">
              <a:solidFill>
                <a:srgbClr val="000000"/>
              </a:solidFill>
            </a:endParaRPr>
          </a:p>
        </p:txBody>
      </p:sp>
    </p:spTree>
    <p:extLst>
      <p:ext uri="{BB962C8B-B14F-4D97-AF65-F5344CB8AC3E}">
        <p14:creationId xmlns:p14="http://schemas.microsoft.com/office/powerpoint/2010/main" val="103813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latin typeface="Trebuchet MS" panose="020B0603020202020204" pitchFamily="34" charset="0"/>
              </a:rPr>
              <a:t>Speaker notes:</a:t>
            </a:r>
          </a:p>
          <a:p>
            <a:pPr marL="171450" indent="-171450">
              <a:buFont typeface="Arial" panose="020B0604020202020204" pitchFamily="34" charset="0"/>
              <a:buChar char="•"/>
            </a:pPr>
            <a:r>
              <a:rPr lang="en-US" altLang="en-US" dirty="0">
                <a:latin typeface="Trebuchet MS" panose="020B0603020202020204" pitchFamily="34" charset="0"/>
              </a:rPr>
              <a:t>Relapse rates for drug-addicted patients are compared with those suffering from diabetes, HTN, and asthma. Relapse is common and similar across these illnesses (as is adherence to medication). Thus, drug addiction should be treated like any other chronic illness, with relapse serving as a trigger for renewed intervention – JAMA 284: 1689-1695, 2000.</a:t>
            </a:r>
          </a:p>
        </p:txBody>
      </p:sp>
      <p:sp>
        <p:nvSpPr>
          <p:cNvPr id="286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2F385D3C-04D9-4443-9BAD-8405E564A601}" type="slidenum">
              <a:rPr lang="en-US" altLang="en-US" smtClean="0"/>
              <a:pPr/>
              <a:t>12</a:t>
            </a:fld>
            <a:endParaRPr lang="en-US" altLang="en-US" dirty="0"/>
          </a:p>
        </p:txBody>
      </p:sp>
    </p:spTree>
    <p:extLst>
      <p:ext uri="{BB962C8B-B14F-4D97-AF65-F5344CB8AC3E}">
        <p14:creationId xmlns:p14="http://schemas.microsoft.com/office/powerpoint/2010/main" val="30881276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a:xfrm>
            <a:off x="6363347" y="6356350"/>
            <a:ext cx="2085975" cy="365125"/>
          </a:xfrm>
          <a:prstGeom prst="rect">
            <a:avLst/>
          </a:prstGeom>
        </p:spPr>
        <p:txBody>
          <a:bodyPr/>
          <a:lstStyle/>
          <a:p>
            <a:pPr>
              <a:defRPr/>
            </a:pPr>
            <a:fld id="{F3FD6E87-884D-4D9E-A41F-24BB3C3FEB25}" type="datetime1">
              <a:rPr lang="en-US" smtClean="0"/>
              <a:t>3/19/2018</a:t>
            </a:fld>
            <a:endParaRPr lang="en-US" dirty="0"/>
          </a:p>
        </p:txBody>
      </p:sp>
      <p:sp>
        <p:nvSpPr>
          <p:cNvPr id="8" name="Slide Number Placeholder 7"/>
          <p:cNvSpPr>
            <a:spLocks noGrp="1"/>
          </p:cNvSpPr>
          <p:nvPr>
            <p:ph type="sldNum" sz="quarter" idx="11"/>
          </p:nvPr>
        </p:nvSpPr>
        <p:spPr/>
        <p:txBody>
          <a:bodyPr/>
          <a:lstStyle/>
          <a:p>
            <a:pPr>
              <a:defRPr/>
            </a:pPr>
            <a:fld id="{7D72CEF5-8DDA-492D-BAD6-80C8BE8F55CC}" type="slidenum">
              <a:rPr lang="en-US" smtClean="0"/>
              <a:pPr>
                <a:defRPr/>
              </a:pPr>
              <a:t>‹#›</a:t>
            </a:fld>
            <a:endParaRPr lang="en-US" dirty="0"/>
          </a:p>
        </p:txBody>
      </p:sp>
      <p:sp>
        <p:nvSpPr>
          <p:cNvPr id="9" name="Footer Placeholder 8"/>
          <p:cNvSpPr>
            <a:spLocks noGrp="1"/>
          </p:cNvSpPr>
          <p:nvPr>
            <p:ph type="ftr" sz="quarter" idx="12"/>
          </p:nvPr>
        </p:nvSpPr>
        <p:spPr/>
        <p:txBody>
          <a:bodyPr/>
          <a:lstStyle/>
          <a:p>
            <a:pPr>
              <a:defRPr/>
            </a:pPr>
            <a:r>
              <a:rPr lang="en-US" smtClean="0"/>
              <a:t>Some Information Adapted from ACOG District II Presentation Opioid Use Disorder Bundle, 2018</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a:defRPr/>
            </a:pPr>
            <a:fld id="{93183E9A-EAFE-4D87-8861-D15BF82C0A09}" type="datetime1">
              <a:rPr lang="en-US" smtClean="0"/>
              <a:t>3/19/2018</a:t>
            </a:fld>
            <a:endParaRPr lang="en-US" dirty="0"/>
          </a:p>
        </p:txBody>
      </p:sp>
      <p:sp>
        <p:nvSpPr>
          <p:cNvPr id="5" name="Footer Placeholder 4"/>
          <p:cNvSpPr>
            <a:spLocks noGrp="1"/>
          </p:cNvSpPr>
          <p:nvPr>
            <p:ph type="ftr" sz="quarter" idx="11"/>
          </p:nvPr>
        </p:nvSpPr>
        <p:spPr/>
        <p:txBody>
          <a:bodyPr/>
          <a:lstStyle/>
          <a:p>
            <a:pPr>
              <a:defRPr/>
            </a:pPr>
            <a:r>
              <a:rPr lang="en-US" smtClean="0"/>
              <a:t>Some Information Adapted from ACOG District II Presentation Opioid Use Disorder Bundle, 2018</a:t>
            </a:r>
            <a:endParaRPr lang="en-US" dirty="0"/>
          </a:p>
        </p:txBody>
      </p:sp>
      <p:sp>
        <p:nvSpPr>
          <p:cNvPr id="6" name="Slide Number Placeholder 5"/>
          <p:cNvSpPr>
            <a:spLocks noGrp="1"/>
          </p:cNvSpPr>
          <p:nvPr>
            <p:ph type="sldNum" sz="quarter" idx="12"/>
          </p:nvPr>
        </p:nvSpPr>
        <p:spPr/>
        <p:txBody>
          <a:bodyPr/>
          <a:lstStyle/>
          <a:p>
            <a:pPr>
              <a:defRPr/>
            </a:pPr>
            <a:fld id="{F96BD435-DD52-459E-9EAB-0EFE0CFF1CE1}"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a:defRPr/>
            </a:pPr>
            <a:fld id="{3E6428CB-E5EA-4ED7-A29F-95E59A1354EB}" type="datetime1">
              <a:rPr lang="en-US" smtClean="0"/>
              <a:t>3/19/2018</a:t>
            </a:fld>
            <a:endParaRPr lang="en-US" dirty="0"/>
          </a:p>
        </p:txBody>
      </p:sp>
      <p:sp>
        <p:nvSpPr>
          <p:cNvPr id="5" name="Footer Placeholder 4"/>
          <p:cNvSpPr>
            <a:spLocks noGrp="1"/>
          </p:cNvSpPr>
          <p:nvPr>
            <p:ph type="ftr" sz="quarter" idx="11"/>
          </p:nvPr>
        </p:nvSpPr>
        <p:spPr/>
        <p:txBody>
          <a:bodyPr/>
          <a:lstStyle/>
          <a:p>
            <a:pPr>
              <a:defRPr/>
            </a:pPr>
            <a:r>
              <a:rPr lang="en-US" smtClean="0"/>
              <a:t>Some Information Adapted from ACOG District II Presentation Opioid Use Disorder Bundle, 2018</a:t>
            </a:r>
            <a:endParaRPr lang="en-US" dirty="0"/>
          </a:p>
        </p:txBody>
      </p:sp>
      <p:sp>
        <p:nvSpPr>
          <p:cNvPr id="6" name="Slide Number Placeholder 5"/>
          <p:cNvSpPr>
            <a:spLocks noGrp="1"/>
          </p:cNvSpPr>
          <p:nvPr>
            <p:ph type="sldNum" sz="quarter" idx="12"/>
          </p:nvPr>
        </p:nvSpPr>
        <p:spPr/>
        <p:txBody>
          <a:bodyPr/>
          <a:lstStyle/>
          <a:p>
            <a:pPr>
              <a:defRPr/>
            </a:pPr>
            <a:fld id="{EB22B677-936F-47A2-81D9-2605E969469C}"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a:defRPr/>
            </a:pPr>
            <a:fld id="{429691CC-D09C-48AF-825B-45DEA17312A7}" type="datetime1">
              <a:rPr lang="en-US" smtClean="0"/>
              <a:t>3/19/2018</a:t>
            </a:fld>
            <a:endParaRPr lang="en-US" dirty="0"/>
          </a:p>
        </p:txBody>
      </p:sp>
      <p:sp>
        <p:nvSpPr>
          <p:cNvPr id="5" name="Footer Placeholder 4"/>
          <p:cNvSpPr>
            <a:spLocks noGrp="1"/>
          </p:cNvSpPr>
          <p:nvPr>
            <p:ph type="ftr" sz="quarter" idx="11"/>
          </p:nvPr>
        </p:nvSpPr>
        <p:spPr/>
        <p:txBody>
          <a:bodyPr/>
          <a:lstStyle/>
          <a:p>
            <a:pPr>
              <a:defRPr/>
            </a:pPr>
            <a:r>
              <a:rPr lang="en-US" smtClean="0"/>
              <a:t>Some Information Adapted from ACOG District II Presentation Opioid Use Disorder Bundle, 2018</a:t>
            </a:r>
            <a:endParaRPr lang="en-US" dirty="0"/>
          </a:p>
        </p:txBody>
      </p:sp>
      <p:sp>
        <p:nvSpPr>
          <p:cNvPr id="6" name="Slide Number Placeholder 5"/>
          <p:cNvSpPr>
            <a:spLocks noGrp="1"/>
          </p:cNvSpPr>
          <p:nvPr>
            <p:ph type="sldNum" sz="quarter" idx="12"/>
          </p:nvPr>
        </p:nvSpPr>
        <p:spPr/>
        <p:txBody>
          <a:bodyPr/>
          <a:lstStyle/>
          <a:p>
            <a:pPr>
              <a:defRPr/>
            </a:pPr>
            <a:fld id="{C9172A33-F4FF-4E36-821D-E71112213E2B}"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363347" y="6356350"/>
            <a:ext cx="2085975" cy="365125"/>
          </a:xfrm>
          <a:prstGeom prst="rect">
            <a:avLst/>
          </a:prstGeom>
        </p:spPr>
        <p:txBody>
          <a:bodyPr/>
          <a:lstStyle/>
          <a:p>
            <a:pPr>
              <a:defRPr/>
            </a:pPr>
            <a:fld id="{481BF1BA-0E89-40DF-876A-0B2DCCB47537}" type="datetime1">
              <a:rPr lang="en-US" smtClean="0"/>
              <a:t>3/19/2018</a:t>
            </a:fld>
            <a:endParaRPr lang="en-US" dirty="0"/>
          </a:p>
        </p:txBody>
      </p:sp>
      <p:sp>
        <p:nvSpPr>
          <p:cNvPr id="5" name="Footer Placeholder 4"/>
          <p:cNvSpPr>
            <a:spLocks noGrp="1"/>
          </p:cNvSpPr>
          <p:nvPr>
            <p:ph type="ftr" sz="quarter" idx="11"/>
          </p:nvPr>
        </p:nvSpPr>
        <p:spPr/>
        <p:txBody>
          <a:bodyPr/>
          <a:lstStyle/>
          <a:p>
            <a:pPr>
              <a:defRPr/>
            </a:pPr>
            <a:r>
              <a:rPr lang="en-US" smtClean="0"/>
              <a:t>Some Information Adapted from ACOG District II Presentation Opioid Use Disorder Bundle, 2018</a:t>
            </a:r>
            <a:endParaRPr lang="en-US" dirty="0"/>
          </a:p>
        </p:txBody>
      </p:sp>
      <p:sp>
        <p:nvSpPr>
          <p:cNvPr id="6" name="Slide Number Placeholder 5"/>
          <p:cNvSpPr>
            <a:spLocks noGrp="1"/>
          </p:cNvSpPr>
          <p:nvPr>
            <p:ph type="sldNum" sz="quarter" idx="12"/>
          </p:nvPr>
        </p:nvSpPr>
        <p:spPr/>
        <p:txBody>
          <a:bodyPr/>
          <a:lstStyle/>
          <a:p>
            <a:pPr>
              <a:defRPr/>
            </a:pPr>
            <a:fld id="{62E39C4E-29A1-416A-A4FA-0E92F08F000E}" type="slidenum">
              <a:rPr lang="en-US" smtClean="0"/>
              <a:pPr>
                <a:defRPr/>
              </a:pPr>
              <a:t>‹#›</a:t>
            </a:fld>
            <a:endParaRPr lang="en-US" dirty="0"/>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Footer Placeholder 5"/>
          <p:cNvSpPr>
            <a:spLocks noGrp="1"/>
          </p:cNvSpPr>
          <p:nvPr>
            <p:ph type="ftr" sz="quarter" idx="11"/>
          </p:nvPr>
        </p:nvSpPr>
        <p:spPr>
          <a:xfrm>
            <a:off x="659165" y="6356350"/>
            <a:ext cx="7698254" cy="365125"/>
          </a:xfrm>
        </p:spPr>
        <p:txBody>
          <a:bodyPr/>
          <a:lstStyle/>
          <a:p>
            <a:pPr>
              <a:defRPr/>
            </a:pPr>
            <a:r>
              <a:rPr lang="en-US" dirty="0" smtClean="0"/>
              <a:t>Some Information Adapted from ACOG District II Presentation Opioid Use Disorder Bundle, 2018</a:t>
            </a:r>
            <a:endParaRPr lang="en-US" dirty="0"/>
          </a:p>
        </p:txBody>
      </p:sp>
      <p:sp>
        <p:nvSpPr>
          <p:cNvPr id="7" name="Slide Number Placeholder 6"/>
          <p:cNvSpPr>
            <a:spLocks noGrp="1"/>
          </p:cNvSpPr>
          <p:nvPr>
            <p:ph type="sldNum" sz="quarter" idx="12"/>
          </p:nvPr>
        </p:nvSpPr>
        <p:spPr/>
        <p:txBody>
          <a:bodyPr/>
          <a:lstStyle/>
          <a:p>
            <a:pPr>
              <a:defRPr/>
            </a:pPr>
            <a:fld id="{E2E7F2BE-11B3-40E4-9F17-14FE0BE2FEB4}" type="slidenum">
              <a:rPr lang="en-US" smtClean="0"/>
              <a:pPr>
                <a:defRPr/>
              </a:pPr>
              <a:t>‹#›</a:t>
            </a:fld>
            <a:endParaRPr lang="en-US" dirty="0"/>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a:xfrm>
            <a:off x="6363347" y="6356350"/>
            <a:ext cx="2085975" cy="365125"/>
          </a:xfrm>
          <a:prstGeom prst="rect">
            <a:avLst/>
          </a:prstGeom>
        </p:spPr>
        <p:txBody>
          <a:bodyPr/>
          <a:lstStyle/>
          <a:p>
            <a:pPr>
              <a:defRPr/>
            </a:pPr>
            <a:fld id="{96EA569C-A4C5-4907-9BDF-4BDEA61041A6}" type="datetime1">
              <a:rPr lang="en-US" smtClean="0"/>
              <a:t>3/19/2018</a:t>
            </a:fld>
            <a:endParaRPr lang="en-US" dirty="0"/>
          </a:p>
        </p:txBody>
      </p:sp>
      <p:sp>
        <p:nvSpPr>
          <p:cNvPr id="8" name="Footer Placeholder 7"/>
          <p:cNvSpPr>
            <a:spLocks noGrp="1"/>
          </p:cNvSpPr>
          <p:nvPr>
            <p:ph type="ftr" sz="quarter" idx="11"/>
          </p:nvPr>
        </p:nvSpPr>
        <p:spPr/>
        <p:txBody>
          <a:bodyPr/>
          <a:lstStyle/>
          <a:p>
            <a:pPr>
              <a:defRPr/>
            </a:pPr>
            <a:r>
              <a:rPr lang="en-US" smtClean="0"/>
              <a:t>Some Information Adapted from ACOG District II Presentation Opioid Use Disorder Bundle, 2018</a:t>
            </a:r>
            <a:endParaRPr lang="en-US" dirty="0"/>
          </a:p>
        </p:txBody>
      </p:sp>
      <p:sp>
        <p:nvSpPr>
          <p:cNvPr id="9" name="Slide Number Placeholder 8"/>
          <p:cNvSpPr>
            <a:spLocks noGrp="1"/>
          </p:cNvSpPr>
          <p:nvPr>
            <p:ph type="sldNum" sz="quarter" idx="12"/>
          </p:nvPr>
        </p:nvSpPr>
        <p:spPr/>
        <p:txBody>
          <a:bodyPr/>
          <a:lstStyle/>
          <a:p>
            <a:pPr>
              <a:defRPr/>
            </a:pPr>
            <a:fld id="{6BA4707E-FED2-4C69-8A2A-096F3C89BBAF}" type="slidenum">
              <a:rPr lang="en-US" smtClean="0"/>
              <a:pPr>
                <a:defRPr/>
              </a:pPr>
              <a:t>‹#›</a:t>
            </a:fld>
            <a:endParaRPr lang="en-US" dirty="0"/>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Date Placeholder 2"/>
          <p:cNvSpPr>
            <a:spLocks noGrp="1"/>
          </p:cNvSpPr>
          <p:nvPr>
            <p:ph type="dt" sz="half" idx="10"/>
          </p:nvPr>
        </p:nvSpPr>
        <p:spPr>
          <a:xfrm>
            <a:off x="6363347" y="6356350"/>
            <a:ext cx="2085975" cy="365125"/>
          </a:xfrm>
          <a:prstGeom prst="rect">
            <a:avLst/>
          </a:prstGeom>
        </p:spPr>
        <p:txBody>
          <a:bodyPr/>
          <a:lstStyle/>
          <a:p>
            <a:pPr>
              <a:defRPr/>
            </a:pPr>
            <a:fld id="{EF486BBF-EB71-45C7-8990-D797F8D31AFD}" type="datetime1">
              <a:rPr lang="en-US" smtClean="0"/>
              <a:t>3/19/2018</a:t>
            </a:fld>
            <a:endParaRPr lang="en-US" dirty="0"/>
          </a:p>
        </p:txBody>
      </p:sp>
      <p:sp>
        <p:nvSpPr>
          <p:cNvPr id="4" name="Footer Placeholder 3"/>
          <p:cNvSpPr>
            <a:spLocks noGrp="1"/>
          </p:cNvSpPr>
          <p:nvPr>
            <p:ph type="ftr" sz="quarter" idx="11"/>
          </p:nvPr>
        </p:nvSpPr>
        <p:spPr/>
        <p:txBody>
          <a:bodyPr/>
          <a:lstStyle/>
          <a:p>
            <a:pPr>
              <a:defRPr/>
            </a:pPr>
            <a:r>
              <a:rPr lang="en-US" smtClean="0"/>
              <a:t>Some Information Adapted from ACOG District II Presentation Opioid Use Disorder Bundle, 2018</a:t>
            </a:r>
            <a:endParaRPr lang="en-US" dirty="0"/>
          </a:p>
        </p:txBody>
      </p:sp>
      <p:sp>
        <p:nvSpPr>
          <p:cNvPr id="5" name="Slide Number Placeholder 4"/>
          <p:cNvSpPr>
            <a:spLocks noGrp="1"/>
          </p:cNvSpPr>
          <p:nvPr>
            <p:ph type="sldNum" sz="quarter" idx="12"/>
          </p:nvPr>
        </p:nvSpPr>
        <p:spPr/>
        <p:txBody>
          <a:bodyPr/>
          <a:lstStyle/>
          <a:p>
            <a:pPr>
              <a:defRPr/>
            </a:pPr>
            <a:fld id="{068ACC3D-6D34-45A6-9EC2-FD08B94A6040}" type="slidenum">
              <a:rPr lang="en-US" smtClean="0"/>
              <a:pPr>
                <a:defRPr/>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363347" y="6356350"/>
            <a:ext cx="2085975" cy="365125"/>
          </a:xfrm>
          <a:prstGeom prst="rect">
            <a:avLst/>
          </a:prstGeom>
        </p:spPr>
        <p:txBody>
          <a:bodyPr/>
          <a:lstStyle/>
          <a:p>
            <a:pPr>
              <a:defRPr/>
            </a:pPr>
            <a:fld id="{C56F4E76-2F6F-4F3E-B1ED-E86B2D85278C}" type="datetime1">
              <a:rPr lang="en-US" smtClean="0"/>
              <a:t>3/19/2018</a:t>
            </a:fld>
            <a:endParaRPr lang="en-US" dirty="0"/>
          </a:p>
        </p:txBody>
      </p:sp>
      <p:sp>
        <p:nvSpPr>
          <p:cNvPr id="3" name="Footer Placeholder 2"/>
          <p:cNvSpPr>
            <a:spLocks noGrp="1"/>
          </p:cNvSpPr>
          <p:nvPr>
            <p:ph type="ftr" sz="quarter" idx="11"/>
          </p:nvPr>
        </p:nvSpPr>
        <p:spPr/>
        <p:txBody>
          <a:bodyPr/>
          <a:lstStyle/>
          <a:p>
            <a:pPr>
              <a:defRPr/>
            </a:pPr>
            <a:r>
              <a:rPr lang="en-US" smtClean="0"/>
              <a:t>Some Information Adapted from ACOG District II Presentation Opioid Use Disorder Bundle, 2018</a:t>
            </a:r>
            <a:endParaRPr lang="en-US" dirty="0"/>
          </a:p>
        </p:txBody>
      </p:sp>
      <p:sp>
        <p:nvSpPr>
          <p:cNvPr id="4" name="Slide Number Placeholder 3"/>
          <p:cNvSpPr>
            <a:spLocks noGrp="1"/>
          </p:cNvSpPr>
          <p:nvPr>
            <p:ph type="sldNum" sz="quarter" idx="12"/>
          </p:nvPr>
        </p:nvSpPr>
        <p:spPr/>
        <p:txBody>
          <a:bodyPr/>
          <a:lstStyle/>
          <a:p>
            <a:pPr>
              <a:defRPr/>
            </a:pPr>
            <a:fld id="{537E6EDE-CED9-4FB6-B938-7BC5252ECCD0}" type="slidenum">
              <a:rPr lang="en-US" smtClean="0"/>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pPr>
              <a:defRPr/>
            </a:pPr>
            <a:fld id="{6BDCC455-CA02-4507-944E-915BE0FA8114}" type="datetime1">
              <a:rPr lang="en-US" smtClean="0"/>
              <a:t>3/19/2018</a:t>
            </a:fld>
            <a:endParaRPr lang="en-US" dirty="0"/>
          </a:p>
        </p:txBody>
      </p:sp>
      <p:sp>
        <p:nvSpPr>
          <p:cNvPr id="6" name="Footer Placeholder 5"/>
          <p:cNvSpPr>
            <a:spLocks noGrp="1"/>
          </p:cNvSpPr>
          <p:nvPr>
            <p:ph type="ftr" sz="quarter" idx="11"/>
          </p:nvPr>
        </p:nvSpPr>
        <p:spPr/>
        <p:txBody>
          <a:bodyPr/>
          <a:lstStyle/>
          <a:p>
            <a:pPr>
              <a:defRPr/>
            </a:pPr>
            <a:r>
              <a:rPr lang="en-US" smtClean="0"/>
              <a:t>Some Information Adapted from ACOG District II Presentation Opioid Use Disorder Bundle, 2018</a:t>
            </a:r>
            <a:endParaRPr lang="en-US" dirty="0"/>
          </a:p>
        </p:txBody>
      </p:sp>
      <p:sp>
        <p:nvSpPr>
          <p:cNvPr id="7" name="Slide Number Placeholder 6"/>
          <p:cNvSpPr>
            <a:spLocks noGrp="1"/>
          </p:cNvSpPr>
          <p:nvPr>
            <p:ph type="sldNum" sz="quarter" idx="12"/>
          </p:nvPr>
        </p:nvSpPr>
        <p:spPr/>
        <p:txBody>
          <a:bodyPr/>
          <a:lstStyle/>
          <a:p>
            <a:pPr>
              <a:defRPr/>
            </a:pPr>
            <a:fld id="{CE69F343-A3B7-403C-8D4F-CB9A42824D2D}" type="slidenum">
              <a:rPr lang="en-US" smtClean="0"/>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63347" y="6356350"/>
            <a:ext cx="2085975" cy="365125"/>
          </a:xfrm>
          <a:prstGeom prst="rect">
            <a:avLst/>
          </a:prstGeom>
        </p:spPr>
        <p:txBody>
          <a:bodyPr/>
          <a:lstStyle/>
          <a:p>
            <a:pPr>
              <a:defRPr/>
            </a:pPr>
            <a:fld id="{7D65D401-D786-42FB-9E6F-B2C789D52AD5}" type="datetime1">
              <a:rPr lang="en-US" smtClean="0"/>
              <a:t>3/19/2018</a:t>
            </a:fld>
            <a:endParaRPr lang="en-US" dirty="0"/>
          </a:p>
        </p:txBody>
      </p:sp>
      <p:sp>
        <p:nvSpPr>
          <p:cNvPr id="6" name="Footer Placeholder 5"/>
          <p:cNvSpPr>
            <a:spLocks noGrp="1"/>
          </p:cNvSpPr>
          <p:nvPr>
            <p:ph type="ftr" sz="quarter" idx="11"/>
          </p:nvPr>
        </p:nvSpPr>
        <p:spPr/>
        <p:txBody>
          <a:bodyPr/>
          <a:lstStyle/>
          <a:p>
            <a:pPr>
              <a:defRPr/>
            </a:pPr>
            <a:r>
              <a:rPr lang="en-US" smtClean="0"/>
              <a:t>Some Information Adapted from ACOG District II Presentation Opioid Use Disorder Bundle, 2018</a:t>
            </a:r>
            <a:endParaRPr lang="en-US" dirty="0"/>
          </a:p>
        </p:txBody>
      </p:sp>
      <p:sp>
        <p:nvSpPr>
          <p:cNvPr id="7" name="Slide Number Placeholder 6"/>
          <p:cNvSpPr>
            <a:spLocks noGrp="1"/>
          </p:cNvSpPr>
          <p:nvPr>
            <p:ph type="sldNum" sz="quarter" idx="12"/>
          </p:nvPr>
        </p:nvSpPr>
        <p:spPr/>
        <p:txBody>
          <a:bodyPr/>
          <a:lstStyle/>
          <a:p>
            <a:pPr>
              <a:defRPr/>
            </a:pPr>
            <a:fld id="{9125DFD0-1708-4B69-AE74-A91ABE09705C}" type="slidenum">
              <a:rPr lang="en-US" smtClean="0"/>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980501"/>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Footer Placeholder 4"/>
          <p:cNvSpPr>
            <a:spLocks noGrp="1"/>
          </p:cNvSpPr>
          <p:nvPr>
            <p:ph type="ftr" sz="quarter" idx="3"/>
          </p:nvPr>
        </p:nvSpPr>
        <p:spPr>
          <a:xfrm>
            <a:off x="659165" y="6356350"/>
            <a:ext cx="7698254"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r>
              <a:rPr lang="en-US" smtClean="0"/>
              <a:t>Some Information Adapted from ACOG District II Presentation Opioid Use Disorder Bundle, 2018</a:t>
            </a:r>
            <a:endParaRPr lang="en-US" dirty="0"/>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4F018475-E425-4B73-A87D-FFA85D69527D}" type="slidenum">
              <a:rPr lang="en-US" smtClean="0"/>
              <a:pPr>
                <a:defRPr/>
              </a:pPr>
              <a:t>‹#›</a:t>
            </a:fld>
            <a:endParaRPr lang="en-US" dirty="0"/>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iming>
    <p:tnLst>
      <p:par>
        <p:cTn id="1" dur="indefinite" restart="never" nodeType="tmRoot"/>
      </p:par>
    </p:tnLst>
  </p:timing>
  <p:hf hdr="0" dt="0"/>
  <p:txStyles>
    <p:titleStyle>
      <a:lvl1pPr algn="ctr" defTabSz="914400" rtl="0" eaLnBrk="1" latinLnBrk="0" hangingPunct="1">
        <a:lnSpc>
          <a:spcPts val="5800"/>
        </a:lnSpc>
        <a:spcBef>
          <a:spcPct val="0"/>
        </a:spcBef>
        <a:buNone/>
        <a:defRPr sz="48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800" kern="1200">
          <a:solidFill>
            <a:schemeClr val="tx1"/>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8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46.emf"/><Relationship Id="rId2" Type="http://schemas.openxmlformats.org/officeDocument/2006/relationships/image" Target="../media/image45.gif"/><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8.png"/></Relationships>
</file>

<file path=ppt/slides/_rels/slide10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04.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105.xml.rels><?xml version="1.0" encoding="UTF-8" standalone="yes"?>
<Relationships xmlns="http://schemas.openxmlformats.org/package/2006/relationships"><Relationship Id="rId3" Type="http://schemas.openxmlformats.org/officeDocument/2006/relationships/image" Target="../media/image52.gi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0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cdc.gov/vitalsigns/opioid-prescribing/" TargetMode="External"/><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3.png"/><Relationship Id="rId4" Type="http://schemas.openxmlformats.org/officeDocument/2006/relationships/hyperlink" Target="https://www.researchgate.net/publication/278354874_Vital_Signs_Overdoses_of_Prescription_Opioid_Pain_Relievers-United_States_1999-2008_Reprinted_from_MMWR_vol_60_pg_1487-1492_201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youtu.be/Pet6ugDj8CY" TargetMode="External"/><Relationship Id="rId7" Type="http://schemas.openxmlformats.org/officeDocument/2006/relationships/hyperlink" Target="https://youtu.be/6NBNKvYSWPo" TargetMode="External"/><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youtu.be/DbeVhMye9NQ" TargetMode="External"/><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findaddictiontreatment.ny.gov/" TargetMode="External"/><Relationship Id="rId2" Type="http://schemas.openxmlformats.org/officeDocument/2006/relationships/hyperlink" Target="https://www.oasas.ny.gov/treatment/directory.cfm" TargetMode="Externa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oasas.ny.gov/providerDirectory/index.cfm" TargetMode="External"/><Relationship Id="rId7"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apps.oasas.ny.gov/reports_doc/TreatmentDirectory.pdf" TargetMode="External"/><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w.longislandmedicaidride.net/" TargetMode="External"/><Relationship Id="rId4" Type="http://schemas.openxmlformats.org/officeDocument/2006/relationships/hyperlink" Target="http://www.nycmedicaidride.net/"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s://pcss-o.org/wp-content/uploads/2015/10/WAGBrochure-Opioid-Pregnancy_Final.pdf" TargetMode="External"/><Relationship Id="rId4" Type="http://schemas.openxmlformats.org/officeDocument/2006/relationships/hyperlink" Target="https://www.marchofdimes.org/pregnancy/prescription-opioids-during-pregnancy.aspx"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asam.org/advocacy/find-a-policy-statement/view-policy-statement/public-policy-statements/2011/12/15/treatment-for-alcohol-and-other-drug-addictio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youtu.be/EvLquWI8aqc" TargetMode="Externa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amhsa.gov/traumajustice/traumadefinition/definition.aspx"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hyperlink" Target="https://youtu.be/z8vZxDa2KPM"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rtlCol="0">
            <a:normAutofit/>
          </a:bodyPr>
          <a:lstStyle/>
          <a:p>
            <a:pPr eaLnBrk="1" fontAlgn="auto" hangingPunct="1">
              <a:spcAft>
                <a:spcPts val="0"/>
              </a:spcAft>
              <a:defRPr/>
            </a:pPr>
            <a:r>
              <a:rPr lang="en-US" altLang="en-US" sz="4800" dirty="0">
                <a:solidFill>
                  <a:srgbClr val="1E92A2"/>
                </a:solidFill>
                <a:latin typeface="Trebuchet MS" panose="020B0603020202020204" pitchFamily="34" charset="0"/>
                <a:cs typeface="Times New Roman" panose="02020603050405020304" pitchFamily="18" charset="0"/>
              </a:rPr>
              <a:t>Effectively Managing Pregnant Patients with Substance Use Disorder:  </a:t>
            </a:r>
            <a:r>
              <a:rPr lang="en-US" altLang="en-US" sz="4800" dirty="0" smtClean="0">
                <a:solidFill>
                  <a:srgbClr val="1E92A2"/>
                </a:solidFill>
                <a:latin typeface="Trebuchet MS" panose="020B0603020202020204" pitchFamily="34" charset="0"/>
                <a:cs typeface="Times New Roman" panose="02020603050405020304" pitchFamily="18" charset="0"/>
              </a:rPr>
              <a:t/>
            </a:r>
            <a:br>
              <a:rPr lang="en-US" altLang="en-US" sz="4800" dirty="0" smtClean="0">
                <a:solidFill>
                  <a:srgbClr val="1E92A2"/>
                </a:solidFill>
                <a:latin typeface="Trebuchet MS" panose="020B0603020202020204" pitchFamily="34" charset="0"/>
                <a:cs typeface="Times New Roman" panose="02020603050405020304" pitchFamily="18" charset="0"/>
              </a:rPr>
            </a:br>
            <a:r>
              <a:rPr lang="en-US" altLang="en-US" sz="4800" dirty="0" smtClean="0">
                <a:solidFill>
                  <a:srgbClr val="1E92A2"/>
                </a:solidFill>
                <a:latin typeface="Trebuchet MS" panose="020B0603020202020204" pitchFamily="34" charset="0"/>
                <a:cs typeface="Times New Roman" panose="02020603050405020304" pitchFamily="18" charset="0"/>
              </a:rPr>
              <a:t>A </a:t>
            </a:r>
            <a:r>
              <a:rPr lang="en-US" altLang="en-US" sz="4800" dirty="0">
                <a:solidFill>
                  <a:srgbClr val="1E92A2"/>
                </a:solidFill>
                <a:latin typeface="Trebuchet MS" panose="020B0603020202020204" pitchFamily="34" charset="0"/>
                <a:cs typeface="Times New Roman" panose="02020603050405020304" pitchFamily="18" charset="0"/>
              </a:rPr>
              <a:t>Roadmap for Care Providers</a:t>
            </a:r>
          </a:p>
        </p:txBody>
      </p:sp>
      <p:sp>
        <p:nvSpPr>
          <p:cNvPr id="11" name="Subtitle 2"/>
          <p:cNvSpPr>
            <a:spLocks noGrp="1"/>
          </p:cNvSpPr>
          <p:nvPr>
            <p:ph type="subTitle" idx="1"/>
          </p:nvPr>
        </p:nvSpPr>
        <p:spPr/>
        <p:txBody>
          <a:bodyPr>
            <a:normAutofit fontScale="92500" lnSpcReduction="20000"/>
          </a:bodyPr>
          <a:lstStyle/>
          <a:p>
            <a:r>
              <a:rPr lang="en-US" sz="2800" dirty="0"/>
              <a:t>Davina Moss-King, Ph.D.</a:t>
            </a:r>
          </a:p>
          <a:p>
            <a:r>
              <a:rPr lang="en-US" sz="2800" dirty="0"/>
              <a:t>Positive Direction and Associates, Inc.</a:t>
            </a:r>
          </a:p>
          <a:p>
            <a:r>
              <a:rPr lang="en-US" sz="2800" dirty="0"/>
              <a:t>March 17, 2018</a:t>
            </a:r>
          </a:p>
        </p:txBody>
      </p:sp>
      <p:sp>
        <p:nvSpPr>
          <p:cNvPr id="6" name="Slide Number Placeholder 5"/>
          <p:cNvSpPr>
            <a:spLocks noGrp="1"/>
          </p:cNvSpPr>
          <p:nvPr>
            <p:ph type="sldNum" sz="quarter" idx="11"/>
          </p:nvPr>
        </p:nvSpPr>
        <p:spPr/>
        <p:txBody>
          <a:bodyPr/>
          <a:lstStyle/>
          <a:p>
            <a:pPr>
              <a:defRPr/>
            </a:pPr>
            <a:fld id="{7D72CEF5-8DDA-492D-BAD6-80C8BE8F55CC}" type="slidenum">
              <a:rPr lang="en-US" smtClean="0"/>
              <a:pPr>
                <a:defRPr/>
              </a:pPr>
              <a:t>1</a:t>
            </a:fld>
            <a:endParaRPr lang="en-US" dirty="0"/>
          </a:p>
        </p:txBody>
      </p:sp>
      <p:sp>
        <p:nvSpPr>
          <p:cNvPr id="4" name="Footer Placeholder 3"/>
          <p:cNvSpPr>
            <a:spLocks noGrp="1"/>
          </p:cNvSpPr>
          <p:nvPr>
            <p:ph type="ftr" sz="quarter" idx="12"/>
          </p:nvPr>
        </p:nvSpPr>
        <p:spPr>
          <a:xfrm>
            <a:off x="659165" y="6356350"/>
            <a:ext cx="7688422" cy="365125"/>
          </a:xfrm>
        </p:spPr>
        <p:txBody>
          <a:bodyPr/>
          <a:lstStyle/>
          <a:p>
            <a:pPr>
              <a:defRPr/>
            </a:pPr>
            <a:r>
              <a:rPr lang="en-US" dirty="0"/>
              <a:t>Some Information Adapted from ACOG District II Presentation Opioid Use Disorder Bundle, 2018</a:t>
            </a:r>
          </a:p>
        </p:txBody>
      </p:sp>
      <p:cxnSp>
        <p:nvCxnSpPr>
          <p:cNvPr id="3" name="Straight Connector 2"/>
          <p:cNvCxnSpPr/>
          <p:nvPr/>
        </p:nvCxnSpPr>
        <p:spPr>
          <a:xfrm flipV="1">
            <a:off x="1137377" y="4855109"/>
            <a:ext cx="7021513" cy="15875"/>
          </a:xfrm>
          <a:prstGeom prst="line">
            <a:avLst/>
          </a:prstGeom>
          <a:ln w="38100"/>
        </p:spPr>
        <p:style>
          <a:lnRef idx="1">
            <a:schemeClr val="accent4"/>
          </a:lnRef>
          <a:fillRef idx="0">
            <a:schemeClr val="accent4"/>
          </a:fillRef>
          <a:effectRef idx="0">
            <a:schemeClr val="accent4"/>
          </a:effectRef>
          <a:fontRef idx="minor">
            <a:schemeClr val="tx1"/>
          </a:fontRef>
        </p:style>
      </p:cxn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mtClean="0"/>
              <a:t>Opioid Use Disorder</a:t>
            </a:r>
            <a:endParaRPr lang="en-US" dirty="0"/>
          </a:p>
        </p:txBody>
      </p:sp>
      <p:sp>
        <p:nvSpPr>
          <p:cNvPr id="3" name="Footer Placeholder 2"/>
          <p:cNvSpPr>
            <a:spLocks noGrp="1"/>
          </p:cNvSpPr>
          <p:nvPr>
            <p:ph type="ftr" sz="quarter" idx="11"/>
          </p:nvPr>
        </p:nvSpPr>
        <p:spPr>
          <a:xfrm>
            <a:off x="659165" y="6356350"/>
            <a:ext cx="7757248" cy="365125"/>
          </a:xfrm>
        </p:spPr>
        <p:txBody>
          <a:bodyPr/>
          <a:lstStyle/>
          <a:p>
            <a:r>
              <a:rPr lang="en-US" dirty="0" smtClean="0"/>
              <a:t>Some Information Adapted from ACOG District II Presentation Opioid Use Disorder Bundle, 2018</a:t>
            </a:r>
            <a:endParaRPr lang="en-US" dirty="0"/>
          </a:p>
        </p:txBody>
      </p:sp>
      <p:sp>
        <p:nvSpPr>
          <p:cNvPr id="4" name="Slide Number Placeholder 3"/>
          <p:cNvSpPr>
            <a:spLocks noGrp="1"/>
          </p:cNvSpPr>
          <p:nvPr>
            <p:ph type="sldNum" sz="quarter" idx="12"/>
          </p:nvPr>
        </p:nvSpPr>
        <p:spPr/>
        <p:txBody>
          <a:bodyPr/>
          <a:lstStyle/>
          <a:p>
            <a:fld id="{C9172A33-F4FF-4E36-821D-E71112213E2B}" type="slidenum">
              <a:rPr lang="en-US" smtClean="0"/>
              <a:pPr/>
              <a:t>10</a:t>
            </a:fld>
            <a:endParaRPr lang="en-US" dirty="0"/>
          </a:p>
        </p:txBody>
      </p:sp>
      <p:sp>
        <p:nvSpPr>
          <p:cNvPr id="32772" name="TextBox 2"/>
          <p:cNvSpPr txBox="1">
            <a:spLocks noChangeArrowheads="1"/>
          </p:cNvSpPr>
          <p:nvPr/>
        </p:nvSpPr>
        <p:spPr bwMode="auto">
          <a:xfrm>
            <a:off x="879475" y="3054488"/>
            <a:ext cx="7316788" cy="2246769"/>
          </a:xfrm>
          <a:prstGeom prst="rect">
            <a:avLst/>
          </a:prstGeom>
          <a:solidFill>
            <a:schemeClr val="bg1"/>
          </a:solidFill>
          <a:ln w="38100">
            <a:solidFill>
              <a:srgbClr val="1E92A2"/>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buFont typeface="Arial" panose="020B0604020202020204" pitchFamily="34" charset="0"/>
              <a:buNone/>
            </a:pPr>
            <a:r>
              <a:rPr lang="en-US" altLang="en-US" sz="2000" dirty="0">
                <a:solidFill>
                  <a:srgbClr val="000000"/>
                </a:solidFill>
                <a:latin typeface="Trebuchet MS" panose="020B0603020202020204" pitchFamily="34" charset="0"/>
              </a:rPr>
              <a:t>Opioid use disorder is a pattern of opioid use characterized by tolerance, craving, inability to control use, and continued use despite adverse consequences. </a:t>
            </a:r>
            <a:r>
              <a:rPr lang="en-US" altLang="en-US" sz="2000" dirty="0">
                <a:latin typeface="Trebuchet MS" panose="020B0603020202020204" pitchFamily="34" charset="0"/>
              </a:rPr>
              <a:t>Opioid use disorder is a chronic, treatable disease that can be managed successfully by combining medications with behavioral therapy and recovery support, which enables those with opioid use disorder to regain control of their health and their lives. </a:t>
            </a:r>
          </a:p>
        </p:txBody>
      </p:sp>
      <p:sp>
        <p:nvSpPr>
          <p:cNvPr id="32773" name="Rectangle 1"/>
          <p:cNvSpPr>
            <a:spLocks noChangeArrowheads="1"/>
          </p:cNvSpPr>
          <p:nvPr/>
        </p:nvSpPr>
        <p:spPr bwMode="auto">
          <a:xfrm>
            <a:off x="693738" y="1260887"/>
            <a:ext cx="8062912" cy="1909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nSpc>
                <a:spcPct val="115000"/>
              </a:lnSpc>
            </a:pPr>
            <a:r>
              <a:rPr lang="en-US" altLang="en-US" sz="2200" dirty="0">
                <a:solidFill>
                  <a:srgbClr val="000000"/>
                </a:solidFill>
                <a:latin typeface="Trebuchet MS" panose="020B0603020202020204" pitchFamily="34" charset="0"/>
                <a:cs typeface="Times New Roman" panose="02020603050405020304" pitchFamily="18" charset="0"/>
              </a:rPr>
              <a:t>In 2014, an estimated 1.9 million people had an opioid use disorder related to prescription pain relievers and an estimated 586,000 had an opioid use disorder related to heroin use.</a:t>
            </a:r>
          </a:p>
          <a:p>
            <a:pPr>
              <a:lnSpc>
                <a:spcPct val="115000"/>
              </a:lnSpc>
            </a:pPr>
            <a:endParaRPr lang="en-US" altLang="en-US" sz="1600" dirty="0">
              <a:solidFill>
                <a:srgbClr val="000000"/>
              </a:solidFill>
              <a:latin typeface="Trebuchet MS" panose="020B0603020202020204" pitchFamily="34" charset="0"/>
              <a:cs typeface="Times New Roman" panose="02020603050405020304" pitchFamily="18" charset="0"/>
            </a:endParaRPr>
          </a:p>
        </p:txBody>
      </p:sp>
      <p:sp>
        <p:nvSpPr>
          <p:cNvPr id="2" name="Rectangle 1"/>
          <p:cNvSpPr/>
          <p:nvPr/>
        </p:nvSpPr>
        <p:spPr>
          <a:xfrm>
            <a:off x="235083" y="5395475"/>
            <a:ext cx="6842502" cy="769441"/>
          </a:xfrm>
          <a:prstGeom prst="rect">
            <a:avLst/>
          </a:prstGeom>
        </p:spPr>
        <p:txBody>
          <a:bodyPr wrap="square">
            <a:spAutoFit/>
          </a:bodyPr>
          <a:lstStyle/>
          <a:p>
            <a:pPr eaLnBrk="1" hangingPunct="1"/>
            <a:r>
              <a:rPr lang="en-US" altLang="en-US" sz="1100" dirty="0">
                <a:solidFill>
                  <a:srgbClr val="000000"/>
                </a:solidFill>
                <a:latin typeface="Trebuchet MS" panose="020B0603020202020204" pitchFamily="34" charset="0"/>
              </a:rPr>
              <a:t>Sources: </a:t>
            </a:r>
            <a:r>
              <a:rPr lang="en-US" sz="1100" dirty="0">
                <a:latin typeface="Trebuchet MS" panose="020B0603020202020204" pitchFamily="34" charset="0"/>
              </a:rPr>
              <a:t>SAMHSA; https://www.samhsa.gov/disorders/substance-use</a:t>
            </a:r>
          </a:p>
          <a:p>
            <a:pPr eaLnBrk="1" hangingPunct="1"/>
            <a:r>
              <a:rPr lang="en-US" altLang="en-US" sz="1100" dirty="0">
                <a:solidFill>
                  <a:srgbClr val="000000"/>
                </a:solidFill>
                <a:latin typeface="Trebuchet MS" panose="020B0603020202020204" pitchFamily="34" charset="0"/>
              </a:rPr>
              <a:t>ACOG. Opioid Use and Opioid Use Disorder in Pregnancy. Opinion No. 711. ACOG Committee Opinion on Obstetric Practice &amp; the American Society of Addiction Medicine. Replace Opinion No. 524, May 2012. Published August 2017.</a:t>
            </a:r>
            <a:endParaRPr lang="en-US" altLang="en-US" sz="1100"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Assessment</a:t>
            </a:r>
            <a:endParaRPr lang="en-US" dirty="0"/>
          </a:p>
        </p:txBody>
      </p:sp>
      <p:sp>
        <p:nvSpPr>
          <p:cNvPr id="2" name="Content Placeholder 1"/>
          <p:cNvSpPr>
            <a:spLocks noGrp="1"/>
          </p:cNvSpPr>
          <p:nvPr>
            <p:ph idx="1"/>
          </p:nvPr>
        </p:nvSpPr>
        <p:spPr/>
        <p:txBody>
          <a:bodyPr/>
          <a:lstStyle/>
          <a:p>
            <a:r>
              <a:rPr lang="en-US" dirty="0"/>
              <a:t>Counselor / Nurse / Health Care Professional will complete an assessment identifying the needs</a:t>
            </a:r>
          </a:p>
          <a:p>
            <a:pPr marL="82296" indent="0">
              <a:buNone/>
            </a:pPr>
            <a:endParaRPr lang="en-US" dirty="0"/>
          </a:p>
          <a:p>
            <a:pPr marL="82296" indent="0">
              <a:buNone/>
            </a:pPr>
            <a:endParaRPr lang="en-US" dirty="0"/>
          </a:p>
          <a:p>
            <a:endParaRPr lang="en-US" dirty="0"/>
          </a:p>
          <a:p>
            <a:endParaRPr lang="en-US" dirty="0"/>
          </a:p>
        </p:txBody>
      </p:sp>
      <p:sp>
        <p:nvSpPr>
          <p:cNvPr id="4" name="Footer Placeholder 3"/>
          <p:cNvSpPr>
            <a:spLocks noGrp="1"/>
          </p:cNvSpPr>
          <p:nvPr>
            <p:ph type="ftr" sz="quarter" idx="11"/>
          </p:nvPr>
        </p:nvSpPr>
        <p:spPr/>
        <p:txBody>
          <a:bodyPr/>
          <a:lstStyle/>
          <a:p>
            <a:r>
              <a:rPr lang="en-US" dirty="0"/>
              <a:t>Copyright </a:t>
            </a:r>
            <a:r>
              <a:rPr lang="en-US" dirty="0" smtClean="0"/>
              <a:t>2018</a:t>
            </a:r>
            <a:endParaRPr lang="en-US" dirty="0"/>
          </a:p>
        </p:txBody>
      </p:sp>
      <p:sp>
        <p:nvSpPr>
          <p:cNvPr id="5" name="Slide Number Placeholder 4"/>
          <p:cNvSpPr>
            <a:spLocks noGrp="1"/>
          </p:cNvSpPr>
          <p:nvPr>
            <p:ph type="sldNum" sz="quarter" idx="12"/>
          </p:nvPr>
        </p:nvSpPr>
        <p:spPr/>
        <p:txBody>
          <a:bodyPr/>
          <a:lstStyle/>
          <a:p>
            <a:fld id="{CC4C4C97-733B-4321-BD9C-B9A2C4E19151}" type="slidenum">
              <a:rPr lang="en-US" smtClean="0"/>
              <a:t>100</a:t>
            </a:fld>
            <a:endParaRPr lang="en-US"/>
          </a:p>
        </p:txBody>
      </p:sp>
    </p:spTree>
    <p:extLst>
      <p:ext uri="{BB962C8B-B14F-4D97-AF65-F5344CB8AC3E}">
        <p14:creationId xmlns:p14="http://schemas.microsoft.com/office/powerpoint/2010/main" val="405025852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 Staff Interaction</a:t>
            </a:r>
          </a:p>
        </p:txBody>
      </p:sp>
      <p:sp>
        <p:nvSpPr>
          <p:cNvPr id="3" name="Content Placeholder 2"/>
          <p:cNvSpPr>
            <a:spLocks noGrp="1"/>
          </p:cNvSpPr>
          <p:nvPr>
            <p:ph idx="1"/>
          </p:nvPr>
        </p:nvSpPr>
        <p:spPr>
          <a:xfrm>
            <a:off x="428171" y="1193800"/>
            <a:ext cx="8229600" cy="4525963"/>
          </a:xfrm>
        </p:spPr>
        <p:txBody>
          <a:bodyPr>
            <a:normAutofit fontScale="92500" lnSpcReduction="10000"/>
          </a:bodyPr>
          <a:lstStyle/>
          <a:p>
            <a:r>
              <a:rPr lang="en-US" dirty="0" smtClean="0"/>
              <a:t>Observe</a:t>
            </a:r>
          </a:p>
          <a:p>
            <a:pPr marL="0" indent="0">
              <a:buNone/>
            </a:pPr>
            <a:endParaRPr lang="en-US" dirty="0"/>
          </a:p>
          <a:p>
            <a:r>
              <a:rPr lang="en-US" dirty="0"/>
              <a:t>Contact the outside resources for </a:t>
            </a:r>
            <a:r>
              <a:rPr lang="en-US" dirty="0" smtClean="0"/>
              <a:t>assistance</a:t>
            </a:r>
          </a:p>
          <a:p>
            <a:pPr marL="0" indent="0">
              <a:buNone/>
            </a:pPr>
            <a:endParaRPr lang="en-US" dirty="0"/>
          </a:p>
          <a:p>
            <a:r>
              <a:rPr lang="en-US" dirty="0"/>
              <a:t>Speak in an area that is </a:t>
            </a:r>
            <a:r>
              <a:rPr lang="en-US" dirty="0" smtClean="0"/>
              <a:t>private</a:t>
            </a:r>
          </a:p>
          <a:p>
            <a:pPr marL="0" indent="0">
              <a:buNone/>
            </a:pPr>
            <a:endParaRPr lang="en-US" dirty="0"/>
          </a:p>
          <a:p>
            <a:r>
              <a:rPr lang="en-US" dirty="0"/>
              <a:t>Use your Motivational Interviewing Skills  &amp; Conversational </a:t>
            </a:r>
            <a:r>
              <a:rPr lang="en-US" dirty="0" smtClean="0"/>
              <a:t>styles</a:t>
            </a:r>
          </a:p>
          <a:p>
            <a:pPr marL="0" indent="0">
              <a:buNone/>
            </a:pPr>
            <a:endParaRPr lang="en-US" dirty="0"/>
          </a:p>
          <a:p>
            <a:r>
              <a:rPr lang="en-US" dirty="0"/>
              <a:t>Use your tools</a:t>
            </a:r>
          </a:p>
        </p:txBody>
      </p:sp>
      <p:sp>
        <p:nvSpPr>
          <p:cNvPr id="4" name="Footer Placeholder 3"/>
          <p:cNvSpPr>
            <a:spLocks noGrp="1"/>
          </p:cNvSpPr>
          <p:nvPr>
            <p:ph type="ftr" sz="quarter" idx="11"/>
          </p:nvPr>
        </p:nvSpPr>
        <p:spPr/>
        <p:txBody>
          <a:bodyPr/>
          <a:lstStyle/>
          <a:p>
            <a:r>
              <a:rPr lang="en-US" dirty="0">
                <a:solidFill>
                  <a:prstClr val="black">
                    <a:lumMod val="65000"/>
                    <a:lumOff val="35000"/>
                  </a:prstClr>
                </a:solidFill>
              </a:rPr>
              <a:t>Copyright </a:t>
            </a:r>
            <a:r>
              <a:rPr lang="en-US" dirty="0" smtClean="0">
                <a:solidFill>
                  <a:prstClr val="black">
                    <a:lumMod val="65000"/>
                    <a:lumOff val="35000"/>
                  </a:prstClr>
                </a:solidFill>
              </a:rPr>
              <a:t>2018</a:t>
            </a:r>
            <a:endParaRPr lang="en-US" dirty="0">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787701F2-2FF2-46B1-AC07-AFEB380608AD}" type="slidenum">
              <a:rPr lang="en-US" smtClean="0"/>
              <a:t>101</a:t>
            </a:fld>
            <a:endParaRPr lang="en-US"/>
          </a:p>
        </p:txBody>
      </p:sp>
      <p:pic>
        <p:nvPicPr>
          <p:cNvPr id="1026" name="Picture 2" descr="C:\Users\dmosskin\AppData\Local\Microsoft\Windows\Temporary Internet Files\Content.IE5\L5LGJR6U\pen_paper_carto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607011"/>
            <a:ext cx="1990725" cy="153828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2388" y="4530811"/>
            <a:ext cx="2453763" cy="1614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73026918"/>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0363" y="974185"/>
            <a:ext cx="3783934" cy="482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7524" name="Rectangle 8"/>
          <p:cNvSpPr>
            <a:spLocks noChangeArrowheads="1"/>
          </p:cNvSpPr>
          <p:nvPr/>
        </p:nvSpPr>
        <p:spPr bwMode="auto">
          <a:xfrm>
            <a:off x="1509713" y="360363"/>
            <a:ext cx="5883275" cy="520700"/>
          </a:xfrm>
          <a:prstGeom prst="rect">
            <a:avLst/>
          </a:prstGeom>
          <a:solidFill>
            <a:srgbClr val="1E92A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lnSpc>
                <a:spcPct val="107000"/>
              </a:lnSpc>
              <a:spcBef>
                <a:spcPct val="0"/>
              </a:spcBef>
              <a:spcAft>
                <a:spcPts val="800"/>
              </a:spcAft>
            </a:pPr>
            <a:r>
              <a:rPr lang="en-US" altLang="en-US" sz="2800" dirty="0">
                <a:solidFill>
                  <a:prstClr val="white"/>
                </a:solidFill>
                <a:latin typeface="Trebuchet MS" panose="020B0603020202020204" pitchFamily="34" charset="0"/>
                <a:ea typeface="Calibri" panose="020F0502020204030204" pitchFamily="34" charset="0"/>
                <a:cs typeface="Times New Roman" panose="02020603050405020304" pitchFamily="18" charset="0"/>
              </a:rPr>
              <a:t>Resources</a:t>
            </a:r>
          </a:p>
        </p:txBody>
      </p:sp>
      <p:pic>
        <p:nvPicPr>
          <p:cNvPr id="107525"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2367" y="1592673"/>
            <a:ext cx="4178300" cy="324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284029" y="6295485"/>
            <a:ext cx="723446" cy="41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741053" y="6429903"/>
            <a:ext cx="4572000" cy="276999"/>
          </a:xfrm>
          <a:prstGeom prst="rect">
            <a:avLst/>
          </a:prstGeom>
        </p:spPr>
        <p:txBody>
          <a:bodyPr>
            <a:spAutoFit/>
          </a:bodyPr>
          <a:lstStyle/>
          <a:p>
            <a:pPr marL="0" marR="0">
              <a:spcBef>
                <a:spcPts val="0"/>
              </a:spcBef>
              <a:spcAft>
                <a:spcPts val="0"/>
              </a:spcAft>
            </a:pPr>
            <a:r>
              <a:rPr lang="en-US" sz="1200" dirty="0">
                <a:solidFill>
                  <a:srgbClr val="1F497D"/>
                </a:solidFill>
                <a:latin typeface="Trebuchet MS" panose="020B0603020202020204" pitchFamily="34" charset="0"/>
                <a:ea typeface="Calibri" panose="020F0502020204030204" pitchFamily="34" charset="0"/>
                <a:cs typeface="Times New Roman" panose="02020603050405020304" pitchFamily="18" charset="0"/>
              </a:rPr>
              <a:t>Created by ACOG District II in 2018</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16666" y="5900176"/>
            <a:ext cx="8285923" cy="430887"/>
          </a:xfrm>
          <a:prstGeom prst="rect">
            <a:avLst/>
          </a:prstGeom>
        </p:spPr>
        <p:txBody>
          <a:bodyPr wrap="square">
            <a:spAutoFit/>
          </a:bodyPr>
          <a:lstStyle/>
          <a:p>
            <a:r>
              <a:rPr lang="en-US" sz="1100" dirty="0">
                <a:latin typeface="Trebuchet MS" panose="020B0603020202020204" pitchFamily="34" charset="0"/>
              </a:rPr>
              <a:t>Source: https://store.samhsa.gov/product/A-Collaborative-Approach-to-the-Treatment-of-Pregnant-Women-with-Opioid-Use-Disorders/SMA16-4978</a:t>
            </a:r>
          </a:p>
        </p:txBody>
      </p:sp>
      <p:sp>
        <p:nvSpPr>
          <p:cNvPr id="3" name="Footer Placeholder 2"/>
          <p:cNvSpPr>
            <a:spLocks noGrp="1"/>
          </p:cNvSpPr>
          <p:nvPr>
            <p:ph type="ftr" sz="quarter" idx="11"/>
          </p:nvPr>
        </p:nvSpPr>
        <p:spPr>
          <a:xfrm>
            <a:off x="3505200" y="6500425"/>
            <a:ext cx="4445000" cy="138499"/>
          </a:xfrm>
        </p:spPr>
        <p:txBody>
          <a:bodyPr/>
          <a:lstStyle/>
          <a:p>
            <a:pPr>
              <a:defRPr/>
            </a:pPr>
            <a:r>
              <a:rPr lang="en-US" dirty="0"/>
              <a:t>Some Information Adapted from ACOG District II Presentation Opioid Use Disorder Bundle, 2018</a:t>
            </a:r>
          </a:p>
        </p:txBody>
      </p:sp>
      <p:sp>
        <p:nvSpPr>
          <p:cNvPr id="4" name="Slide Number Placeholder 3"/>
          <p:cNvSpPr>
            <a:spLocks noGrp="1"/>
          </p:cNvSpPr>
          <p:nvPr>
            <p:ph type="sldNum" sz="quarter" idx="12"/>
          </p:nvPr>
        </p:nvSpPr>
        <p:spPr/>
        <p:txBody>
          <a:bodyPr/>
          <a:lstStyle/>
          <a:p>
            <a:pPr>
              <a:defRPr/>
            </a:pPr>
            <a:fld id="{C9172A33-F4FF-4E36-821D-E71112213E2B}" type="slidenum">
              <a:rPr lang="en-US" smtClean="0"/>
              <a:pPr>
                <a:defRPr/>
              </a:pPr>
              <a:t>102</a:t>
            </a:fld>
            <a:endParaRPr lang="en-US" dirty="0"/>
          </a:p>
        </p:txBody>
      </p:sp>
    </p:spTree>
    <p:extLst>
      <p:ext uri="{BB962C8B-B14F-4D97-AF65-F5344CB8AC3E}">
        <p14:creationId xmlns:p14="http://schemas.microsoft.com/office/powerpoint/2010/main" val="1303436192"/>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182" y="963140"/>
            <a:ext cx="8524568" cy="5034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Rectangle 8"/>
          <p:cNvSpPr>
            <a:spLocks noChangeArrowheads="1"/>
          </p:cNvSpPr>
          <p:nvPr/>
        </p:nvSpPr>
        <p:spPr bwMode="auto">
          <a:xfrm>
            <a:off x="1509713" y="360363"/>
            <a:ext cx="5883275" cy="520700"/>
          </a:xfrm>
          <a:prstGeom prst="rect">
            <a:avLst/>
          </a:prstGeom>
          <a:solidFill>
            <a:srgbClr val="1E92A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lnSpc>
                <a:spcPct val="107000"/>
              </a:lnSpc>
              <a:spcBef>
                <a:spcPct val="0"/>
              </a:spcBef>
              <a:spcAft>
                <a:spcPts val="800"/>
              </a:spcAft>
            </a:pPr>
            <a:r>
              <a:rPr lang="en-US" altLang="en-US" sz="2800" dirty="0">
                <a:solidFill>
                  <a:prstClr val="white"/>
                </a:solidFill>
                <a:latin typeface="Trebuchet MS" panose="020B0603020202020204" pitchFamily="34" charset="0"/>
                <a:ea typeface="Calibri" panose="020F0502020204030204" pitchFamily="34" charset="0"/>
                <a:cs typeface="Times New Roman" panose="02020603050405020304" pitchFamily="18" charset="0"/>
              </a:rPr>
              <a:t>Resources</a:t>
            </a:r>
          </a:p>
        </p:txBody>
      </p:sp>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84029" y="6295485"/>
            <a:ext cx="723446" cy="41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672227" y="6429903"/>
            <a:ext cx="4572000" cy="276999"/>
          </a:xfrm>
          <a:prstGeom prst="rect">
            <a:avLst/>
          </a:prstGeom>
        </p:spPr>
        <p:txBody>
          <a:bodyPr>
            <a:spAutoFit/>
          </a:bodyPr>
          <a:lstStyle/>
          <a:p>
            <a:pPr marL="0" marR="0">
              <a:spcBef>
                <a:spcPts val="0"/>
              </a:spcBef>
              <a:spcAft>
                <a:spcPts val="0"/>
              </a:spcAft>
            </a:pPr>
            <a:r>
              <a:rPr lang="en-US" sz="1200" dirty="0">
                <a:solidFill>
                  <a:srgbClr val="1F497D"/>
                </a:solidFill>
                <a:latin typeface="Trebuchet MS" panose="020B0603020202020204" pitchFamily="34" charset="0"/>
                <a:ea typeface="Calibri" panose="020F0502020204030204" pitchFamily="34" charset="0"/>
                <a:cs typeface="Times New Roman" panose="02020603050405020304" pitchFamily="18" charset="0"/>
              </a:rPr>
              <a:t>Created by ACOG District II in 2018</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8844" y="6053465"/>
            <a:ext cx="8270563" cy="430887"/>
          </a:xfrm>
          <a:prstGeom prst="rect">
            <a:avLst/>
          </a:prstGeom>
        </p:spPr>
        <p:txBody>
          <a:bodyPr wrap="square">
            <a:spAutoFit/>
          </a:bodyPr>
          <a:lstStyle/>
          <a:p>
            <a:r>
              <a:rPr lang="en-US" altLang="en-US" sz="1100" dirty="0">
                <a:latin typeface="Trebuchet MS" panose="020B0603020202020204" pitchFamily="34" charset="0"/>
              </a:rPr>
              <a:t>Source: https://</a:t>
            </a:r>
            <a:r>
              <a:rPr lang="en-US" altLang="en-US" sz="1100" dirty="0" smtClean="0">
                <a:latin typeface="Trebuchet MS" panose="020B0603020202020204" pitchFamily="34" charset="0"/>
              </a:rPr>
              <a:t>store.samhsa.gov/product/A-Collaborative-Approach-to-the-Treatment-of-Pregnant-Women-with-Opioid-Use-Disorders/SMA16-497801</a:t>
            </a:r>
            <a:endParaRPr lang="en-US" altLang="en-US" sz="1100" dirty="0">
              <a:latin typeface="Trebuchet MS" panose="020B0603020202020204" pitchFamily="34" charset="0"/>
            </a:endParaRPr>
          </a:p>
        </p:txBody>
      </p:sp>
      <p:sp>
        <p:nvSpPr>
          <p:cNvPr id="3" name="Footer Placeholder 2"/>
          <p:cNvSpPr>
            <a:spLocks noGrp="1"/>
          </p:cNvSpPr>
          <p:nvPr>
            <p:ph type="ftr" sz="quarter" idx="11"/>
          </p:nvPr>
        </p:nvSpPr>
        <p:spPr>
          <a:xfrm>
            <a:off x="3429000" y="6500425"/>
            <a:ext cx="4597400" cy="205176"/>
          </a:xfrm>
        </p:spPr>
        <p:txBody>
          <a:bodyPr/>
          <a:lstStyle/>
          <a:p>
            <a:pPr>
              <a:defRPr/>
            </a:pPr>
            <a:r>
              <a:rPr lang="en-US" dirty="0"/>
              <a:t>Some Information Adapted from ACOG District II Presentation Opioid Use Disorder Bundle, 2018</a:t>
            </a:r>
          </a:p>
        </p:txBody>
      </p:sp>
      <p:sp>
        <p:nvSpPr>
          <p:cNvPr id="6" name="Slide Number Placeholder 5"/>
          <p:cNvSpPr>
            <a:spLocks noGrp="1"/>
          </p:cNvSpPr>
          <p:nvPr>
            <p:ph type="sldNum" sz="quarter" idx="12"/>
          </p:nvPr>
        </p:nvSpPr>
        <p:spPr/>
        <p:txBody>
          <a:bodyPr/>
          <a:lstStyle/>
          <a:p>
            <a:pPr>
              <a:defRPr/>
            </a:pPr>
            <a:fld id="{C9172A33-F4FF-4E36-821D-E71112213E2B}" type="slidenum">
              <a:rPr lang="en-US" smtClean="0"/>
              <a:pPr>
                <a:defRPr/>
              </a:pPr>
              <a:t>103</a:t>
            </a:fld>
            <a:endParaRPr lang="en-US" dirty="0"/>
          </a:p>
        </p:txBody>
      </p:sp>
    </p:spTree>
    <p:extLst>
      <p:ext uri="{BB962C8B-B14F-4D97-AF65-F5344CB8AC3E}">
        <p14:creationId xmlns:p14="http://schemas.microsoft.com/office/powerpoint/2010/main" val="2113329064"/>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Rectangle 8"/>
          <p:cNvSpPr>
            <a:spLocks noChangeArrowheads="1"/>
          </p:cNvSpPr>
          <p:nvPr/>
        </p:nvSpPr>
        <p:spPr bwMode="auto">
          <a:xfrm>
            <a:off x="1509713" y="360363"/>
            <a:ext cx="5883275" cy="520700"/>
          </a:xfrm>
          <a:prstGeom prst="rect">
            <a:avLst/>
          </a:prstGeom>
          <a:solidFill>
            <a:srgbClr val="1E92A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lnSpc>
                <a:spcPct val="107000"/>
              </a:lnSpc>
              <a:spcBef>
                <a:spcPct val="0"/>
              </a:spcBef>
              <a:spcAft>
                <a:spcPts val="800"/>
              </a:spcAft>
            </a:pPr>
            <a:r>
              <a:rPr lang="en-US" altLang="en-US" sz="2800" dirty="0">
                <a:solidFill>
                  <a:prstClr val="white"/>
                </a:solidFill>
                <a:latin typeface="Trebuchet MS" panose="020B0603020202020204" pitchFamily="34" charset="0"/>
                <a:ea typeface="Calibri" panose="020F0502020204030204" pitchFamily="34" charset="0"/>
                <a:cs typeface="Times New Roman" panose="02020603050405020304" pitchFamily="18" charset="0"/>
              </a:rPr>
              <a:t>Resources</a:t>
            </a:r>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4029" y="6295485"/>
            <a:ext cx="723446" cy="41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27615" y="6405513"/>
            <a:ext cx="4572000" cy="276999"/>
          </a:xfrm>
          <a:prstGeom prst="rect">
            <a:avLst/>
          </a:prstGeom>
        </p:spPr>
        <p:txBody>
          <a:bodyPr>
            <a:spAutoFit/>
          </a:bodyPr>
          <a:lstStyle/>
          <a:p>
            <a:pPr marL="0" marR="0">
              <a:spcBef>
                <a:spcPts val="0"/>
              </a:spcBef>
              <a:spcAft>
                <a:spcPts val="0"/>
              </a:spcAft>
            </a:pPr>
            <a:r>
              <a:rPr lang="en-US" sz="1200" dirty="0">
                <a:solidFill>
                  <a:srgbClr val="1F497D"/>
                </a:solidFill>
                <a:latin typeface="Trebuchet MS" panose="020B0603020202020204" pitchFamily="34" charset="0"/>
                <a:ea typeface="Calibri" panose="020F0502020204030204" pitchFamily="34" charset="0"/>
                <a:cs typeface="Times New Roman" panose="02020603050405020304" pitchFamily="18" charset="0"/>
              </a:rPr>
              <a:t>Created by ACOG District II in 2018</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351397" y="984302"/>
            <a:ext cx="4234069" cy="5141888"/>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3466" y="6155785"/>
            <a:ext cx="8525850" cy="261610"/>
          </a:xfrm>
          <a:prstGeom prst="rect">
            <a:avLst/>
          </a:prstGeom>
        </p:spPr>
        <p:txBody>
          <a:bodyPr wrap="square">
            <a:spAutoFit/>
          </a:bodyPr>
          <a:lstStyle/>
          <a:p>
            <a:r>
              <a:rPr lang="en-US" sz="1100" dirty="0">
                <a:latin typeface="Trebuchet MS" panose="020B0603020202020204" pitchFamily="34" charset="0"/>
              </a:rPr>
              <a:t>Source: http://momsohio.org/healthcare-providers/decision-trees/decisiontree-attributes/MOMS-Decision-Tree_F3_12-8-15.pdf</a:t>
            </a:r>
          </a:p>
        </p:txBody>
      </p:sp>
      <p:pic>
        <p:nvPicPr>
          <p:cNvPr id="4" name="Picture 3"/>
          <p:cNvPicPr>
            <a:picLocks noChangeAspect="1"/>
          </p:cNvPicPr>
          <p:nvPr/>
        </p:nvPicPr>
        <p:blipFill>
          <a:blip r:embed="rId4"/>
          <a:stretch>
            <a:fillRect/>
          </a:stretch>
        </p:blipFill>
        <p:spPr>
          <a:xfrm>
            <a:off x="4694415" y="1369680"/>
            <a:ext cx="4195073" cy="4371132"/>
          </a:xfrm>
          <a:prstGeom prst="rect">
            <a:avLst/>
          </a:prstGeom>
          <a:ln>
            <a:noFill/>
          </a:ln>
          <a:effectLst>
            <a:outerShdw blurRad="292100" dist="139700" dir="2700000" algn="tl" rotWithShape="0">
              <a:srgbClr val="333333">
                <a:alpha val="65000"/>
              </a:srgbClr>
            </a:outerShdw>
          </a:effectLst>
        </p:spPr>
      </p:pic>
      <p:sp>
        <p:nvSpPr>
          <p:cNvPr id="7" name="Footer Placeholder 6"/>
          <p:cNvSpPr>
            <a:spLocks noGrp="1"/>
          </p:cNvSpPr>
          <p:nvPr>
            <p:ph type="ftr" sz="quarter" idx="11"/>
          </p:nvPr>
        </p:nvSpPr>
        <p:spPr>
          <a:xfrm>
            <a:off x="3371850" y="6557095"/>
            <a:ext cx="4692650" cy="148505"/>
          </a:xfrm>
        </p:spPr>
        <p:txBody>
          <a:bodyPr/>
          <a:lstStyle/>
          <a:p>
            <a:pPr>
              <a:defRPr/>
            </a:pPr>
            <a:r>
              <a:rPr lang="en-US" dirty="0" smtClean="0"/>
              <a:t>Some Information Adapted from ACOG District II Presentation Opioid Use Disorder Bundle, 2018</a:t>
            </a:r>
            <a:endParaRPr lang="en-US" dirty="0"/>
          </a:p>
        </p:txBody>
      </p:sp>
      <p:sp>
        <p:nvSpPr>
          <p:cNvPr id="8" name="Slide Number Placeholder 7"/>
          <p:cNvSpPr>
            <a:spLocks noGrp="1"/>
          </p:cNvSpPr>
          <p:nvPr>
            <p:ph type="sldNum" sz="quarter" idx="12"/>
          </p:nvPr>
        </p:nvSpPr>
        <p:spPr/>
        <p:txBody>
          <a:bodyPr/>
          <a:lstStyle/>
          <a:p>
            <a:pPr>
              <a:defRPr/>
            </a:pPr>
            <a:fld id="{C9172A33-F4FF-4E36-821D-E71112213E2B}" type="slidenum">
              <a:rPr lang="en-US" smtClean="0"/>
              <a:pPr>
                <a:defRPr/>
              </a:pPr>
              <a:t>104</a:t>
            </a:fld>
            <a:endParaRPr lang="en-US" dirty="0"/>
          </a:p>
        </p:txBody>
      </p:sp>
    </p:spTree>
    <p:extLst>
      <p:ext uri="{BB962C8B-B14F-4D97-AF65-F5344CB8AC3E}">
        <p14:creationId xmlns:p14="http://schemas.microsoft.com/office/powerpoint/2010/main" val="217596061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37E6EDE-CED9-4FB6-B938-7BC5252ECCD0}" type="slidenum">
              <a:rPr lang="en-US" smtClean="0"/>
              <a:pPr>
                <a:defRPr/>
              </a:pPr>
              <a:t>105</a:t>
            </a:fld>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00300" y="275772"/>
            <a:ext cx="4819650" cy="6343650"/>
          </a:xfrm>
          <a:prstGeom prst="rect">
            <a:avLst/>
          </a:prstGeom>
        </p:spPr>
      </p:pic>
    </p:spTree>
    <p:extLst>
      <p:ext uri="{BB962C8B-B14F-4D97-AF65-F5344CB8AC3E}">
        <p14:creationId xmlns:p14="http://schemas.microsoft.com/office/powerpoint/2010/main" val="2302799981"/>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ts val="3400"/>
              </a:lnSpc>
            </a:pPr>
            <a:r>
              <a:rPr lang="en-US" sz="3200" dirty="0" smtClean="0"/>
              <a:t>Positive Direction Model ™ </a:t>
            </a:r>
            <a:br>
              <a:rPr lang="en-US" sz="3200" dirty="0" smtClean="0"/>
            </a:br>
            <a:r>
              <a:rPr lang="en-US" sz="3200" dirty="0" smtClean="0"/>
              <a:t>Opioid Use &amp; Pregnancy (2017) </a:t>
            </a:r>
            <a:endParaRPr lang="en-US" sz="3200" dirty="0"/>
          </a:p>
        </p:txBody>
      </p:sp>
      <p:sp>
        <p:nvSpPr>
          <p:cNvPr id="3" name="Content Placeholder 2"/>
          <p:cNvSpPr>
            <a:spLocks noGrp="1"/>
          </p:cNvSpPr>
          <p:nvPr>
            <p:ph idx="1"/>
          </p:nvPr>
        </p:nvSpPr>
        <p:spPr/>
        <p:txBody>
          <a:bodyPr>
            <a:normAutofit fontScale="85000" lnSpcReduction="20000"/>
          </a:bodyPr>
          <a:lstStyle/>
          <a:p>
            <a:r>
              <a:rPr lang="en-US" smtClean="0"/>
              <a:t>Collaborates with the OBGYN</a:t>
            </a:r>
          </a:p>
          <a:p>
            <a:endParaRPr lang="en-US" smtClean="0"/>
          </a:p>
          <a:p>
            <a:r>
              <a:rPr lang="en-US" smtClean="0"/>
              <a:t>Communicates concerns regarding the recovery</a:t>
            </a:r>
          </a:p>
          <a:p>
            <a:endParaRPr lang="en-US" smtClean="0"/>
          </a:p>
          <a:p>
            <a:r>
              <a:rPr lang="en-US" smtClean="0"/>
              <a:t>Develops treatment plans and shares with the physicians involved with the patient</a:t>
            </a:r>
          </a:p>
          <a:p>
            <a:endParaRPr lang="en-US" smtClean="0"/>
          </a:p>
          <a:p>
            <a:r>
              <a:rPr lang="en-US" smtClean="0"/>
              <a:t>Provide intense education regarding effects of opioid use / other substances</a:t>
            </a:r>
          </a:p>
          <a:p>
            <a:endParaRPr lang="en-US" smtClean="0"/>
          </a:p>
          <a:p>
            <a:r>
              <a:rPr lang="en-US" smtClean="0"/>
              <a:t>Provide education on Neonatal Abstinence Syndrome</a:t>
            </a:r>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7D90449B-23B7-4400-8616-176721A2334D}" type="slidenum">
              <a:rPr lang="en-US" smtClean="0"/>
              <a:pPr/>
              <a:t>106</a:t>
            </a:fld>
            <a:endParaRPr lang="en-US"/>
          </a:p>
        </p:txBody>
      </p:sp>
    </p:spTree>
    <p:extLst>
      <p:ext uri="{BB962C8B-B14F-4D97-AF65-F5344CB8AC3E}">
        <p14:creationId xmlns:p14="http://schemas.microsoft.com/office/powerpoint/2010/main" val="17783600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counselor’s concerns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53097459"/>
              </p:ext>
            </p:extLst>
          </p:nvPr>
        </p:nvGraphicFramePr>
        <p:xfrm>
          <a:off x="1435100" y="1447800"/>
          <a:ext cx="749935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Slide Number Placeholder 4"/>
          <p:cNvSpPr>
            <a:spLocks noGrp="1"/>
          </p:cNvSpPr>
          <p:nvPr>
            <p:ph type="sldNum" sz="quarter" idx="12"/>
          </p:nvPr>
        </p:nvSpPr>
        <p:spPr/>
        <p:txBody>
          <a:bodyPr/>
          <a:lstStyle/>
          <a:p>
            <a:fld id="{CC4C4C97-733B-4321-BD9C-B9A2C4E19151}" type="slidenum">
              <a:rPr lang="en-US" smtClean="0"/>
              <a:t>107</a:t>
            </a:fld>
            <a:endParaRPr lang="en-US"/>
          </a:p>
        </p:txBody>
      </p:sp>
      <p:sp>
        <p:nvSpPr>
          <p:cNvPr id="3" name="Footer Placeholder 2"/>
          <p:cNvSpPr>
            <a:spLocks noGrp="1"/>
          </p:cNvSpPr>
          <p:nvPr>
            <p:ph type="ftr" sz="quarter" idx="11"/>
          </p:nvPr>
        </p:nvSpPr>
        <p:spPr/>
        <p:txBody>
          <a:bodyPr/>
          <a:lstStyle/>
          <a:p>
            <a:pPr>
              <a:defRPr/>
            </a:pPr>
            <a:r>
              <a:rPr lang="en-US" smtClean="0"/>
              <a:t>Copyright 2018</a:t>
            </a:r>
            <a:endParaRPr lang="en-US" dirty="0"/>
          </a:p>
        </p:txBody>
      </p:sp>
    </p:spTree>
    <p:extLst>
      <p:ext uri="{BB962C8B-B14F-4D97-AF65-F5344CB8AC3E}">
        <p14:creationId xmlns:p14="http://schemas.microsoft.com/office/powerpoint/2010/main" val="11940759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196FF0-E17B-4A2F-AE97-FFF20333EB7F}"/>
              </a:ext>
            </a:extLst>
          </p:cNvPr>
          <p:cNvSpPr>
            <a:spLocks noGrp="1"/>
          </p:cNvSpPr>
          <p:nvPr>
            <p:ph type="title"/>
          </p:nvPr>
        </p:nvSpPr>
        <p:spPr/>
        <p:txBody>
          <a:bodyPr/>
          <a:lstStyle/>
          <a:p>
            <a:r>
              <a:rPr lang="en-US" dirty="0"/>
              <a:t>Positive Direction Model</a:t>
            </a:r>
          </a:p>
        </p:txBody>
      </p:sp>
      <p:sp>
        <p:nvSpPr>
          <p:cNvPr id="4" name="Footer Placeholder 3">
            <a:extLst>
              <a:ext uri="{FF2B5EF4-FFF2-40B4-BE49-F238E27FC236}">
                <a16:creationId xmlns="" xmlns:a16="http://schemas.microsoft.com/office/drawing/2014/main" id="{BA6F2E17-A928-4507-8068-F88C6D969447}"/>
              </a:ext>
            </a:extLst>
          </p:cNvPr>
          <p:cNvSpPr>
            <a:spLocks noGrp="1"/>
          </p:cNvSpPr>
          <p:nvPr>
            <p:ph type="ftr" sz="quarter" idx="11"/>
          </p:nvPr>
        </p:nvSpPr>
        <p:spPr/>
        <p:txBody>
          <a:bodyPr/>
          <a:lstStyle/>
          <a:p>
            <a:r>
              <a:rPr lang="en-US" dirty="0"/>
              <a:t>Copyright </a:t>
            </a:r>
            <a:r>
              <a:rPr lang="en-US" dirty="0" smtClean="0"/>
              <a:t>2018</a:t>
            </a:r>
            <a:endParaRPr lang="en-US" dirty="0"/>
          </a:p>
        </p:txBody>
      </p:sp>
      <p:sp>
        <p:nvSpPr>
          <p:cNvPr id="5" name="Slide Number Placeholder 4">
            <a:extLst>
              <a:ext uri="{FF2B5EF4-FFF2-40B4-BE49-F238E27FC236}">
                <a16:creationId xmlns="" xmlns:a16="http://schemas.microsoft.com/office/drawing/2014/main" id="{48A090C2-45F1-4D94-BB93-8EDCCA3F7CC9}"/>
              </a:ext>
            </a:extLst>
          </p:cNvPr>
          <p:cNvSpPr>
            <a:spLocks noGrp="1"/>
          </p:cNvSpPr>
          <p:nvPr>
            <p:ph type="sldNum" sz="quarter" idx="12"/>
          </p:nvPr>
        </p:nvSpPr>
        <p:spPr/>
        <p:txBody>
          <a:bodyPr/>
          <a:lstStyle/>
          <a:p>
            <a:fld id="{7D90449B-23B7-4400-8616-176721A2334D}" type="slidenum">
              <a:rPr lang="en-US" smtClean="0"/>
              <a:t>108</a:t>
            </a:fld>
            <a:endParaRPr lang="en-US"/>
          </a:p>
        </p:txBody>
      </p:sp>
      <p:pic>
        <p:nvPicPr>
          <p:cNvPr id="2049" name="Picture 4" descr="YYD4A[1]">
            <a:extLst>
              <a:ext uri="{FF2B5EF4-FFF2-40B4-BE49-F238E27FC236}">
                <a16:creationId xmlns="" xmlns:a16="http://schemas.microsoft.com/office/drawing/2014/main" id="{8F84EC81-0ABA-44F1-B27F-F6BC022C96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1729917"/>
            <a:ext cx="4685705" cy="4410075"/>
          </a:xfrm>
          <a:prstGeom prst="rect">
            <a:avLst/>
          </a:prstGeom>
          <a:noFill/>
          <a:extLst>
            <a:ext uri="{909E8E84-426E-40DD-AFC4-6F175D3DCCD1}">
              <a14:hiddenFill xmlns:a14="http://schemas.microsoft.com/office/drawing/2010/main">
                <a:solidFill>
                  <a:srgbClr val="FFFFFF"/>
                </a:solidFill>
              </a14:hiddenFill>
            </a:ext>
          </a:extLst>
        </p:spPr>
      </p:pic>
      <p:sp>
        <p:nvSpPr>
          <p:cNvPr id="10" name="Text Box 5">
            <a:extLst>
              <a:ext uri="{FF2B5EF4-FFF2-40B4-BE49-F238E27FC236}">
                <a16:creationId xmlns="" xmlns:a16="http://schemas.microsoft.com/office/drawing/2014/main" id="{8BD54CBE-9153-46AE-AA1F-DB7FEB297BBB}"/>
              </a:ext>
            </a:extLst>
          </p:cNvPr>
          <p:cNvSpPr txBox="1">
            <a:spLocks noChangeArrowheads="1"/>
          </p:cNvSpPr>
          <p:nvPr/>
        </p:nvSpPr>
        <p:spPr bwMode="auto">
          <a:xfrm>
            <a:off x="3933825" y="3694571"/>
            <a:ext cx="914400" cy="386892"/>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Pregnant</a:t>
            </a:r>
            <a:endParaRPr kumimoji="0" lang="en-US" altLang="en-US" sz="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Woman </a:t>
            </a:r>
            <a:endParaRPr kumimoji="0" lang="en-US" altLang="en-US" sz="600" b="0" i="0" u="none" strike="noStrike" cap="none" normalizeH="0" baseline="0" dirty="0">
              <a:ln>
                <a:noFill/>
              </a:ln>
              <a:solidFill>
                <a:schemeClr val="tx1"/>
              </a:solidFill>
              <a:effectLst/>
            </a:endParaRPr>
          </a:p>
        </p:txBody>
      </p:sp>
      <p:sp>
        <p:nvSpPr>
          <p:cNvPr id="11" name="Text Box 6">
            <a:extLst>
              <a:ext uri="{FF2B5EF4-FFF2-40B4-BE49-F238E27FC236}">
                <a16:creationId xmlns="" xmlns:a16="http://schemas.microsoft.com/office/drawing/2014/main" id="{E0C33796-E2C6-4C4F-AA85-72729E42C518}"/>
              </a:ext>
            </a:extLst>
          </p:cNvPr>
          <p:cNvSpPr txBox="1">
            <a:spLocks noChangeArrowheads="1"/>
          </p:cNvSpPr>
          <p:nvPr/>
        </p:nvSpPr>
        <p:spPr bwMode="auto">
          <a:xfrm>
            <a:off x="4848225" y="2152650"/>
            <a:ext cx="1571625" cy="2762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Navigator  -  Consultant</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2" name="Text Box 7">
            <a:extLst>
              <a:ext uri="{FF2B5EF4-FFF2-40B4-BE49-F238E27FC236}">
                <a16:creationId xmlns="" xmlns:a16="http://schemas.microsoft.com/office/drawing/2014/main" id="{2C9DBD51-CD36-4CF5-B1E3-199C7F9B926F}"/>
              </a:ext>
            </a:extLst>
          </p:cNvPr>
          <p:cNvSpPr txBox="1">
            <a:spLocks noChangeArrowheads="1"/>
          </p:cNvSpPr>
          <p:nvPr/>
        </p:nvSpPr>
        <p:spPr bwMode="auto">
          <a:xfrm>
            <a:off x="2895600" y="4086225"/>
            <a:ext cx="847725" cy="2762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OB GYN</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3" name="Text Box 8">
            <a:extLst>
              <a:ext uri="{FF2B5EF4-FFF2-40B4-BE49-F238E27FC236}">
                <a16:creationId xmlns="" xmlns:a16="http://schemas.microsoft.com/office/drawing/2014/main" id="{0C8DE7C8-9961-4D67-9DA6-B697CB8905E8}"/>
              </a:ext>
            </a:extLst>
          </p:cNvPr>
          <p:cNvSpPr txBox="1">
            <a:spLocks noChangeArrowheads="1"/>
          </p:cNvSpPr>
          <p:nvPr/>
        </p:nvSpPr>
        <p:spPr bwMode="auto">
          <a:xfrm>
            <a:off x="3714749" y="4781550"/>
            <a:ext cx="1219200" cy="4667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9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Behavioral Health Specialist</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4" name="Text Box 9">
            <a:extLst>
              <a:ext uri="{FF2B5EF4-FFF2-40B4-BE49-F238E27FC236}">
                <a16:creationId xmlns="" xmlns:a16="http://schemas.microsoft.com/office/drawing/2014/main" id="{3BA11DA5-DAB7-499D-B67D-E6F7C17B9722}"/>
              </a:ext>
            </a:extLst>
          </p:cNvPr>
          <p:cNvSpPr txBox="1">
            <a:spLocks noChangeArrowheads="1"/>
          </p:cNvSpPr>
          <p:nvPr/>
        </p:nvSpPr>
        <p:spPr bwMode="auto">
          <a:xfrm>
            <a:off x="2895600" y="1729917"/>
            <a:ext cx="1409700" cy="30480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OMT Provider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15" name="Text Box 10">
            <a:extLst>
              <a:ext uri="{FF2B5EF4-FFF2-40B4-BE49-F238E27FC236}">
                <a16:creationId xmlns="" xmlns:a16="http://schemas.microsoft.com/office/drawing/2014/main" id="{5FD41A23-C21B-4A2E-9C70-D53F94602392}"/>
              </a:ext>
            </a:extLst>
          </p:cNvPr>
          <p:cNvSpPr txBox="1">
            <a:spLocks noChangeArrowheads="1"/>
          </p:cNvSpPr>
          <p:nvPr/>
        </p:nvSpPr>
        <p:spPr bwMode="auto">
          <a:xfrm>
            <a:off x="5105400" y="2981325"/>
            <a:ext cx="1304925" cy="400050"/>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SUD Provider</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6" name="Text Box 11">
            <a:extLst>
              <a:ext uri="{FF2B5EF4-FFF2-40B4-BE49-F238E27FC236}">
                <a16:creationId xmlns="" xmlns:a16="http://schemas.microsoft.com/office/drawing/2014/main" id="{FF99C8E0-EB52-48CB-89A3-AAB2654D6D3F}"/>
              </a:ext>
            </a:extLst>
          </p:cNvPr>
          <p:cNvSpPr txBox="1">
            <a:spLocks noChangeArrowheads="1"/>
          </p:cNvSpPr>
          <p:nvPr/>
        </p:nvSpPr>
        <p:spPr bwMode="auto">
          <a:xfrm>
            <a:off x="1704975" y="3143250"/>
            <a:ext cx="947738" cy="352425"/>
          </a:xfrm>
          <a:prstGeom prst="rect">
            <a:avLst/>
          </a:prstGeom>
          <a:solidFill>
            <a:srgbClr val="FFFFFF"/>
          </a:solidFill>
          <a:ln w="6350">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Pediatrician</a:t>
            </a: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17" name="Rectangle 9">
            <a:extLst>
              <a:ext uri="{FF2B5EF4-FFF2-40B4-BE49-F238E27FC236}">
                <a16:creationId xmlns="" xmlns:a16="http://schemas.microsoft.com/office/drawing/2014/main" id="{E2ED5767-AA01-44C1-8169-26D0AB2F8A6A}"/>
              </a:ext>
            </a:extLst>
          </p:cNvPr>
          <p:cNvSpPr>
            <a:spLocks noChangeArrowheads="1"/>
          </p:cNvSpPr>
          <p:nvPr/>
        </p:nvSpPr>
        <p:spPr bwMode="auto">
          <a:xfrm>
            <a:off x="2057400" y="13716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8" name="Rectangle 17">
            <a:extLst>
              <a:ext uri="{FF2B5EF4-FFF2-40B4-BE49-F238E27FC236}">
                <a16:creationId xmlns="" xmlns:a16="http://schemas.microsoft.com/office/drawing/2014/main" id="{A4B072D0-CC05-4B12-A43E-66F53BA7D005}"/>
              </a:ext>
            </a:extLst>
          </p:cNvPr>
          <p:cNvSpPr>
            <a:spLocks noChangeArrowheads="1"/>
          </p:cNvSpPr>
          <p:nvPr/>
        </p:nvSpPr>
        <p:spPr bwMode="auto">
          <a:xfrm>
            <a:off x="2057400" y="1828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9" name="Rectangle 18">
            <a:extLst>
              <a:ext uri="{FF2B5EF4-FFF2-40B4-BE49-F238E27FC236}">
                <a16:creationId xmlns="" xmlns:a16="http://schemas.microsoft.com/office/drawing/2014/main" id="{BAE46B5A-0D98-43C7-BA51-D4D6F15EB473}"/>
              </a:ext>
            </a:extLst>
          </p:cNvPr>
          <p:cNvSpPr>
            <a:spLocks noChangeArrowheads="1"/>
          </p:cNvSpPr>
          <p:nvPr/>
        </p:nvSpPr>
        <p:spPr bwMode="auto">
          <a:xfrm>
            <a:off x="1961580" y="5924548"/>
            <a:ext cx="4725537"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Positive Direction Model for Opioid Maintenance Treatment during Pregnancy  </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43784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Creating Plans</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Engage</a:t>
            </a:r>
            <a:r>
              <a:rPr lang="en-US" dirty="0" smtClean="0"/>
              <a:t> patients by using Motivational Interviewing </a:t>
            </a:r>
          </a:p>
          <a:p>
            <a:endParaRPr lang="en-US" dirty="0" smtClean="0"/>
          </a:p>
          <a:p>
            <a:r>
              <a:rPr lang="en-US" dirty="0" smtClean="0"/>
              <a:t>Familiarize yourself with the patient to </a:t>
            </a:r>
            <a:r>
              <a:rPr lang="en-US" b="1" dirty="0" smtClean="0"/>
              <a:t>understand her trauma </a:t>
            </a:r>
            <a:r>
              <a:rPr lang="en-US" dirty="0" smtClean="0"/>
              <a:t>and worldview</a:t>
            </a:r>
          </a:p>
          <a:p>
            <a:endParaRPr lang="en-US" dirty="0" smtClean="0"/>
          </a:p>
          <a:p>
            <a:r>
              <a:rPr lang="en-US" dirty="0" smtClean="0"/>
              <a:t>Endorse </a:t>
            </a:r>
            <a:r>
              <a:rPr lang="en-US" b="1" dirty="0" smtClean="0"/>
              <a:t>collaboration</a:t>
            </a:r>
            <a:r>
              <a:rPr lang="en-US" dirty="0" smtClean="0"/>
              <a:t> to work with the patient and her family</a:t>
            </a:r>
          </a:p>
          <a:p>
            <a:pPr marL="0" indent="0">
              <a:buNone/>
            </a:pPr>
            <a:endParaRPr lang="en-US" dirty="0" smtClean="0"/>
          </a:p>
          <a:p>
            <a:r>
              <a:rPr lang="en-US" dirty="0" smtClean="0"/>
              <a:t>Integrate </a:t>
            </a:r>
            <a:r>
              <a:rPr lang="en-US" b="1" dirty="0" smtClean="0"/>
              <a:t>culturally relevant </a:t>
            </a:r>
            <a:r>
              <a:rPr lang="en-US" dirty="0" smtClean="0"/>
              <a:t>information that may be a barrier for successful treatment</a:t>
            </a:r>
          </a:p>
          <a:p>
            <a:endParaRPr lang="en-US" dirty="0" smtClean="0"/>
          </a:p>
          <a:p>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7D90449B-23B7-4400-8616-176721A2334D}" type="slidenum">
              <a:rPr lang="en-US" smtClean="0"/>
              <a:pPr/>
              <a:t>109</a:t>
            </a:fld>
            <a:endParaRPr lang="en-US"/>
          </a:p>
        </p:txBody>
      </p:sp>
    </p:spTree>
    <p:extLst>
      <p:ext uri="{BB962C8B-B14F-4D97-AF65-F5344CB8AC3E}">
        <p14:creationId xmlns:p14="http://schemas.microsoft.com/office/powerpoint/2010/main" val="20696031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14350" y="1730694"/>
            <a:ext cx="8138037" cy="3117850"/>
          </a:xfrm>
          <a:prstGeom prst="rect">
            <a:avLst/>
          </a:prstGeom>
          <a:solidFill>
            <a:srgbClr val="1E92A2"/>
          </a:solidFill>
          <a:ln>
            <a:noFill/>
          </a:ln>
        </p:spPr>
        <p:style>
          <a:lnRef idx="2">
            <a:schemeClr val="accent1">
              <a:shade val="50000"/>
            </a:schemeClr>
          </a:lnRef>
          <a:fillRef idx="1">
            <a:schemeClr val="accent1"/>
          </a:fillRef>
          <a:effectRef idx="0">
            <a:schemeClr val="accent1"/>
          </a:effectRef>
          <a:fontRef idx="minor">
            <a:schemeClr val="lt1"/>
          </a:fontRef>
        </p:style>
        <p:txBody>
          <a:bodyPr lIns="274320" rIns="274320" anchor="ctr"/>
          <a:lstStyle>
            <a:lvl1pPr>
              <a:tabLst>
                <a:tab pos="85725" algn="l"/>
              </a:tabLst>
              <a:defRPr>
                <a:solidFill>
                  <a:schemeClr val="tx1"/>
                </a:solidFill>
                <a:latin typeface="Calibri" panose="020F0502020204030204" pitchFamily="34" charset="0"/>
              </a:defRPr>
            </a:lvl1pPr>
            <a:lvl2pPr marL="742950" indent="-285750">
              <a:tabLst>
                <a:tab pos="85725" algn="l"/>
              </a:tabLst>
              <a:defRPr>
                <a:solidFill>
                  <a:schemeClr val="tx1"/>
                </a:solidFill>
                <a:latin typeface="Calibri" panose="020F0502020204030204" pitchFamily="34" charset="0"/>
              </a:defRPr>
            </a:lvl2pPr>
            <a:lvl3pPr marL="1143000" indent="-228600">
              <a:tabLst>
                <a:tab pos="85725" algn="l"/>
              </a:tabLst>
              <a:defRPr>
                <a:solidFill>
                  <a:schemeClr val="tx1"/>
                </a:solidFill>
                <a:latin typeface="Calibri" panose="020F0502020204030204" pitchFamily="34" charset="0"/>
              </a:defRPr>
            </a:lvl3pPr>
            <a:lvl4pPr marL="1600200" indent="-228600">
              <a:tabLst>
                <a:tab pos="85725" algn="l"/>
              </a:tabLst>
              <a:defRPr>
                <a:solidFill>
                  <a:schemeClr val="tx1"/>
                </a:solidFill>
                <a:latin typeface="Calibri" panose="020F0502020204030204" pitchFamily="34" charset="0"/>
              </a:defRPr>
            </a:lvl4pPr>
            <a:lvl5pPr marL="2057400" indent="-228600">
              <a:tabLst>
                <a:tab pos="85725"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85725"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85725"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85725"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85725" algn="l"/>
              </a:tabLst>
              <a:defRPr>
                <a:solidFill>
                  <a:schemeClr val="tx1"/>
                </a:solidFill>
                <a:latin typeface="Calibri" panose="020F0502020204030204" pitchFamily="34" charset="0"/>
              </a:defRPr>
            </a:lvl9pPr>
          </a:lstStyle>
          <a:p>
            <a:pPr>
              <a:defRPr/>
            </a:pPr>
            <a:r>
              <a:rPr lang="en-US" altLang="en-US" b="1" dirty="0">
                <a:solidFill>
                  <a:srgbClr val="FFFFFF"/>
                </a:solidFill>
                <a:latin typeface="Trebuchet MS" panose="020B0603020202020204" pitchFamily="34" charset="0"/>
                <a:cs typeface="Segoe UI" panose="020B0502040204020203" pitchFamily="34" charset="0"/>
              </a:rPr>
              <a:t>“</a:t>
            </a:r>
            <a:r>
              <a:rPr lang="en-US" altLang="en-US" sz="2400" b="1" dirty="0">
                <a:solidFill>
                  <a:srgbClr val="FFFFFF"/>
                </a:solidFill>
                <a:latin typeface="Trebuchet MS" panose="020B0603020202020204" pitchFamily="34" charset="0"/>
                <a:cs typeface="Segoe UI" panose="020B0502040204020203" pitchFamily="34" charset="0"/>
              </a:rPr>
              <a:t>Physical dependence is the physiological adaptation of the body to the presence of an opioid. It is defined by the development of </a:t>
            </a:r>
            <a:r>
              <a:rPr lang="en-US" altLang="en-US" sz="2400" b="1" dirty="0" smtClean="0">
                <a:solidFill>
                  <a:srgbClr val="FFFFFF"/>
                </a:solidFill>
                <a:latin typeface="Trebuchet MS" panose="020B0603020202020204" pitchFamily="34" charset="0"/>
                <a:cs typeface="Segoe UI" panose="020B0502040204020203" pitchFamily="34" charset="0"/>
              </a:rPr>
              <a:t>withdrawal symptoms </a:t>
            </a:r>
            <a:r>
              <a:rPr lang="en-US" altLang="en-US" sz="2400" b="1" dirty="0">
                <a:solidFill>
                  <a:srgbClr val="FFFFFF"/>
                </a:solidFill>
                <a:latin typeface="Trebuchet MS" panose="020B0603020202020204" pitchFamily="34" charset="0"/>
                <a:cs typeface="Segoe UI" panose="020B0502040204020203" pitchFamily="34" charset="0"/>
              </a:rPr>
              <a:t>when opioids are discontinued, when the dose is reduced abruptly or when an antagonist (eg, naloxone) or an agonist-antagonist (eg, pentazocine) is administered. ” </a:t>
            </a:r>
          </a:p>
        </p:txBody>
      </p:sp>
      <p:sp>
        <p:nvSpPr>
          <p:cNvPr id="10" name="Text Box 4"/>
          <p:cNvSpPr txBox="1">
            <a:spLocks noChangeArrowheads="1"/>
          </p:cNvSpPr>
          <p:nvPr/>
        </p:nvSpPr>
        <p:spPr bwMode="auto">
          <a:xfrm>
            <a:off x="261502" y="5839309"/>
            <a:ext cx="7176938" cy="400110"/>
          </a:xfrm>
          <a:prstGeom prst="rect">
            <a:avLst/>
          </a:prstGeom>
          <a:noFill/>
          <a:ln>
            <a:noFill/>
          </a:ln>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r>
              <a:rPr lang="en-US" sz="1000" dirty="0">
                <a:solidFill>
                  <a:prstClr val="black"/>
                </a:solidFill>
                <a:latin typeface="Trebuchet MS" panose="020B0603020202020204" pitchFamily="34" charset="0"/>
                <a:cs typeface="Arial" pitchFamily="34" charset="0"/>
              </a:rPr>
              <a:t>Source: O'Brien CP. Drug addiction and drug abuse. In: </a:t>
            </a:r>
            <a:r>
              <a:rPr lang="en-US" sz="1000" i="1" dirty="0">
                <a:solidFill>
                  <a:prstClr val="black"/>
                </a:solidFill>
                <a:latin typeface="Trebuchet MS" panose="020B0603020202020204" pitchFamily="34" charset="0"/>
                <a:cs typeface="Arial" pitchFamily="34" charset="0"/>
              </a:rPr>
              <a:t>Goodman and Gilman's The pharmacological basis of therapeutics. 9th edition</a:t>
            </a:r>
            <a:r>
              <a:rPr lang="en-US" sz="1000" dirty="0">
                <a:solidFill>
                  <a:prstClr val="black"/>
                </a:solidFill>
                <a:latin typeface="Trebuchet MS" panose="020B0603020202020204" pitchFamily="34" charset="0"/>
                <a:cs typeface="Arial" pitchFamily="34" charset="0"/>
              </a:rPr>
              <a:t>. </a:t>
            </a:r>
          </a:p>
        </p:txBody>
      </p:sp>
      <p:sp>
        <p:nvSpPr>
          <p:cNvPr id="5" name="Title 4"/>
          <p:cNvSpPr>
            <a:spLocks noGrp="1"/>
          </p:cNvSpPr>
          <p:nvPr>
            <p:ph type="title"/>
          </p:nvPr>
        </p:nvSpPr>
        <p:spPr/>
        <p:txBody>
          <a:bodyPr/>
          <a:lstStyle/>
          <a:p>
            <a:r>
              <a:rPr lang="en-US" dirty="0"/>
              <a:t>Physical </a:t>
            </a:r>
            <a:r>
              <a:rPr lang="en-US" dirty="0" smtClean="0"/>
              <a:t>Dependence</a:t>
            </a:r>
            <a:endParaRPr lang="en-US" dirty="0"/>
          </a:p>
        </p:txBody>
      </p:sp>
      <p:sp>
        <p:nvSpPr>
          <p:cNvPr id="2" name="Footer Placeholder 1"/>
          <p:cNvSpPr>
            <a:spLocks noGrp="1"/>
          </p:cNvSpPr>
          <p:nvPr>
            <p:ph type="ftr" sz="quarter" idx="11"/>
          </p:nvPr>
        </p:nvSpPr>
        <p:spPr>
          <a:xfrm>
            <a:off x="659165" y="6356350"/>
            <a:ext cx="7629429" cy="365125"/>
          </a:xfrm>
        </p:spPr>
        <p:txBody>
          <a:bodyPr/>
          <a:lstStyle/>
          <a:p>
            <a:pPr>
              <a:defRPr/>
            </a:pPr>
            <a:r>
              <a:rPr lang="en-US" dirty="0" smtClean="0"/>
              <a:t>Some Information Adapted from ACOG District II Presentation Opioid Use Disorder Bundle, 2018</a:t>
            </a:r>
            <a:endParaRPr lang="en-US" dirty="0"/>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11</a:t>
            </a:fld>
            <a:endParaRPr lang="en-US" dirty="0"/>
          </a:p>
        </p:txBody>
      </p:sp>
    </p:spTree>
  </p:cSld>
  <p:clrMapOvr>
    <a:masterClrMapping/>
  </p:clrMapOvr>
  <p:transition spd="med">
    <p:fade/>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PDM - Workbook</a:t>
            </a:r>
            <a:endParaRPr lang="en-US" dirty="0"/>
          </a:p>
        </p:txBody>
      </p:sp>
      <p:sp>
        <p:nvSpPr>
          <p:cNvPr id="3" name="Content Placeholder 2"/>
          <p:cNvSpPr>
            <a:spLocks noGrp="1"/>
          </p:cNvSpPr>
          <p:nvPr>
            <p:ph idx="1"/>
          </p:nvPr>
        </p:nvSpPr>
        <p:spPr/>
        <p:txBody>
          <a:bodyPr>
            <a:normAutofit lnSpcReduction="10000"/>
          </a:bodyPr>
          <a:lstStyle/>
          <a:p>
            <a:r>
              <a:rPr lang="en-US" dirty="0" smtClean="0"/>
              <a:t>Demographics</a:t>
            </a:r>
          </a:p>
          <a:p>
            <a:r>
              <a:rPr lang="en-US" dirty="0" smtClean="0"/>
              <a:t>Treatment Plan</a:t>
            </a:r>
          </a:p>
          <a:p>
            <a:r>
              <a:rPr lang="en-US" dirty="0" smtClean="0"/>
              <a:t>Continuity of providers</a:t>
            </a:r>
          </a:p>
          <a:p>
            <a:r>
              <a:rPr lang="en-US" dirty="0" smtClean="0"/>
              <a:t>Medication Assistant Therapy Letter</a:t>
            </a:r>
          </a:p>
          <a:p>
            <a:r>
              <a:rPr lang="en-US" dirty="0" smtClean="0"/>
              <a:t>Info for my baby</a:t>
            </a:r>
          </a:p>
          <a:p>
            <a:r>
              <a:rPr lang="en-US" dirty="0" smtClean="0"/>
              <a:t>Birthing Plan</a:t>
            </a:r>
          </a:p>
          <a:p>
            <a:r>
              <a:rPr lang="en-US" dirty="0" smtClean="0"/>
              <a:t>Discharge Plans</a:t>
            </a:r>
          </a:p>
          <a:p>
            <a:r>
              <a:rPr lang="en-US" dirty="0" smtClean="0"/>
              <a:t>Ready to Come Home Plan</a:t>
            </a:r>
          </a:p>
          <a:p>
            <a:r>
              <a:rPr lang="en-US" dirty="0" smtClean="0"/>
              <a:t>Breastfeeding chart</a:t>
            </a:r>
          </a:p>
          <a:p>
            <a:endParaRPr lang="en-US" dirty="0"/>
          </a:p>
        </p:txBody>
      </p:sp>
      <p:sp>
        <p:nvSpPr>
          <p:cNvPr id="4" name="Footer Placeholder 3"/>
          <p:cNvSpPr>
            <a:spLocks noGrp="1"/>
          </p:cNvSpPr>
          <p:nvPr>
            <p:ph type="ftr" sz="quarter" idx="11"/>
          </p:nvPr>
        </p:nvSpPr>
        <p:spPr/>
        <p:txBody>
          <a:bodyPr/>
          <a:lstStyle/>
          <a:p>
            <a:r>
              <a:rPr lang="en-US" dirty="0" smtClean="0"/>
              <a:t>Copyright 2018</a:t>
            </a:r>
            <a:endParaRPr lang="en-US" dirty="0"/>
          </a:p>
        </p:txBody>
      </p:sp>
      <p:sp>
        <p:nvSpPr>
          <p:cNvPr id="5" name="Slide Number Placeholder 4"/>
          <p:cNvSpPr>
            <a:spLocks noGrp="1"/>
          </p:cNvSpPr>
          <p:nvPr>
            <p:ph type="sldNum" sz="quarter" idx="12"/>
          </p:nvPr>
        </p:nvSpPr>
        <p:spPr/>
        <p:txBody>
          <a:bodyPr/>
          <a:lstStyle/>
          <a:p>
            <a:fld id="{C9172A33-F4FF-4E36-821D-E71112213E2B}" type="slidenum">
              <a:rPr lang="en-US" smtClean="0"/>
              <a:pPr/>
              <a:t>110</a:t>
            </a:fld>
            <a:endParaRPr lang="en-US" dirty="0"/>
          </a:p>
        </p:txBody>
      </p:sp>
    </p:spTree>
    <p:extLst>
      <p:ext uri="{BB962C8B-B14F-4D97-AF65-F5344CB8AC3E}">
        <p14:creationId xmlns:p14="http://schemas.microsoft.com/office/powerpoint/2010/main" val="184692976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Jodi</a:t>
            </a:r>
            <a:endParaRPr lang="en-US" dirty="0"/>
          </a:p>
        </p:txBody>
      </p:sp>
      <p:sp>
        <p:nvSpPr>
          <p:cNvPr id="3" name="Content Placeholder 2"/>
          <p:cNvSpPr>
            <a:spLocks noGrp="1"/>
          </p:cNvSpPr>
          <p:nvPr>
            <p:ph sz="half" idx="2"/>
          </p:nvPr>
        </p:nvSpPr>
        <p:spPr>
          <a:xfrm>
            <a:off x="439057" y="1585686"/>
            <a:ext cx="4038600" cy="4525963"/>
          </a:xfrm>
        </p:spPr>
        <p:txBody>
          <a:bodyPr>
            <a:normAutofit fontScale="85000" lnSpcReduction="20000"/>
          </a:bodyPr>
          <a:lstStyle/>
          <a:p>
            <a:pPr marL="0" indent="0">
              <a:buNone/>
            </a:pPr>
            <a:r>
              <a:rPr lang="en-US" dirty="0"/>
              <a:t>Jodi is a 26 year old pregnant female that currently has a three year old son.  Jodi is married and she and the husband are currently in an Medication Assistance Therapy program together.  Jodi is currently 4 months pregnant and has been referred to your agency to begin organizing her treatment.  Jodi admits that she stopped using heroin during her 15</a:t>
            </a:r>
            <a:r>
              <a:rPr lang="en-US" baseline="30000" dirty="0"/>
              <a:t>th</a:t>
            </a:r>
            <a:r>
              <a:rPr lang="en-US" dirty="0"/>
              <a:t> week of pregnancy and admits she is experiencing cravings but is trying to “fight” them off by purchasing suboxone from a friend.  </a:t>
            </a:r>
          </a:p>
          <a:p>
            <a:endParaRPr lang="en-US" dirty="0"/>
          </a:p>
        </p:txBody>
      </p:sp>
      <p:sp>
        <p:nvSpPr>
          <p:cNvPr id="5" name="Footer Placeholder 4"/>
          <p:cNvSpPr>
            <a:spLocks noGrp="1"/>
          </p:cNvSpPr>
          <p:nvPr>
            <p:ph type="ftr" sz="quarter" idx="11"/>
          </p:nvPr>
        </p:nvSpPr>
        <p:spPr/>
        <p:txBody>
          <a:bodyPr/>
          <a:lstStyle/>
          <a:p>
            <a:pPr>
              <a:defRPr/>
            </a:pPr>
            <a:r>
              <a:rPr lang="en-US" dirty="0" smtClean="0"/>
              <a:t>Copyright 2018</a:t>
            </a:r>
            <a:endParaRPr lang="en-US" dirty="0"/>
          </a:p>
        </p:txBody>
      </p:sp>
      <p:sp>
        <p:nvSpPr>
          <p:cNvPr id="6" name="Slide Number Placeholder 5"/>
          <p:cNvSpPr>
            <a:spLocks noGrp="1"/>
          </p:cNvSpPr>
          <p:nvPr>
            <p:ph type="sldNum" sz="quarter" idx="12"/>
          </p:nvPr>
        </p:nvSpPr>
        <p:spPr/>
        <p:txBody>
          <a:bodyPr/>
          <a:lstStyle/>
          <a:p>
            <a:pPr>
              <a:defRPr/>
            </a:pPr>
            <a:fld id="{CE69F343-A3B7-403C-8D4F-CB9A42824D2D}" type="slidenum">
              <a:rPr lang="en-US" smtClean="0"/>
              <a:pPr>
                <a:defRPr/>
              </a:pPr>
              <a:t>111</a:t>
            </a:fld>
            <a:endParaRPr lang="en-US" dirty="0"/>
          </a:p>
        </p:txBody>
      </p:sp>
      <p:sp>
        <p:nvSpPr>
          <p:cNvPr id="4" name="Text Placeholder 3"/>
          <p:cNvSpPr>
            <a:spLocks noGrp="1"/>
          </p:cNvSpPr>
          <p:nvPr>
            <p:ph sz="quarter" idx="13"/>
          </p:nvPr>
        </p:nvSpPr>
        <p:spPr>
          <a:xfrm>
            <a:off x="4749075" y="1513114"/>
            <a:ext cx="4041648" cy="4568372"/>
          </a:xfrm>
        </p:spPr>
        <p:txBody>
          <a:bodyPr>
            <a:normAutofit fontScale="62500" lnSpcReduction="20000"/>
          </a:bodyPr>
          <a:lstStyle/>
          <a:p>
            <a:pPr marL="0" indent="0">
              <a:buNone/>
            </a:pPr>
            <a:r>
              <a:rPr lang="en-US" b="1" dirty="0" smtClean="0"/>
              <a:t>Please return to your group and consider the following for the workbook:</a:t>
            </a:r>
            <a:br>
              <a:rPr lang="en-US" b="1" dirty="0" smtClean="0"/>
            </a:br>
            <a:endParaRPr lang="en-US" b="1" dirty="0" smtClean="0"/>
          </a:p>
          <a:p>
            <a:pPr marL="0" indent="0">
              <a:buNone/>
            </a:pPr>
            <a:r>
              <a:rPr lang="en-US" dirty="0"/>
              <a:t>One participant will role play Jodi and the other will use the motivational interviewing skills to encourage a positive change</a:t>
            </a:r>
            <a:r>
              <a:rPr lang="en-US" dirty="0" smtClean="0"/>
              <a:t>.</a:t>
            </a:r>
            <a:br>
              <a:rPr lang="en-US" dirty="0" smtClean="0"/>
            </a:br>
            <a:endParaRPr lang="en-US" dirty="0"/>
          </a:p>
          <a:p>
            <a:pPr marL="514350" indent="-514350">
              <a:buFont typeface="+mj-lt"/>
              <a:buAutoNum type="arabicPeriod"/>
            </a:pPr>
            <a:r>
              <a:rPr lang="en-US" dirty="0"/>
              <a:t>The participant that is Jody will  t</a:t>
            </a:r>
            <a:r>
              <a:rPr lang="en-US" dirty="0" smtClean="0"/>
              <a:t>hink </a:t>
            </a:r>
            <a:r>
              <a:rPr lang="en-US" dirty="0"/>
              <a:t>of 2 treatment plans to continue a safe pregnancy </a:t>
            </a:r>
          </a:p>
          <a:p>
            <a:pPr marL="514350" indent="-514350">
              <a:buFont typeface="+mj-lt"/>
              <a:buAutoNum type="arabicPeriod"/>
            </a:pPr>
            <a:endParaRPr lang="en-US" dirty="0"/>
          </a:p>
          <a:p>
            <a:pPr marL="514350" indent="-514350">
              <a:buFont typeface="+mj-lt"/>
              <a:buAutoNum type="arabicPeriod"/>
            </a:pPr>
            <a:r>
              <a:rPr lang="en-US" dirty="0"/>
              <a:t>The participant that is the </a:t>
            </a:r>
            <a:r>
              <a:rPr lang="en-US" dirty="0" smtClean="0"/>
              <a:t>observer  </a:t>
            </a:r>
            <a:r>
              <a:rPr lang="en-US" dirty="0"/>
              <a:t>will use the motivational interviewing language learned to state positive language statements to </a:t>
            </a:r>
            <a:r>
              <a:rPr lang="en-US"/>
              <a:t>encourage </a:t>
            </a:r>
            <a:r>
              <a:rPr lang="en-US" smtClean="0"/>
              <a:t>Jodi.</a:t>
            </a:r>
            <a:endParaRPr lang="en-US" dirty="0"/>
          </a:p>
        </p:txBody>
      </p:sp>
    </p:spTree>
    <p:extLst>
      <p:ext uri="{BB962C8B-B14F-4D97-AF65-F5344CB8AC3E}">
        <p14:creationId xmlns:p14="http://schemas.microsoft.com/office/powerpoint/2010/main" val="3047887164"/>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mtClean="0"/>
              <a:t>Conclusion </a:t>
            </a:r>
            <a:endParaRPr lang="en-US" dirty="0"/>
          </a:p>
        </p:txBody>
      </p:sp>
      <p:sp>
        <p:nvSpPr>
          <p:cNvPr id="2" name="Content Placeholder 1"/>
          <p:cNvSpPr>
            <a:spLocks noGrp="1"/>
          </p:cNvSpPr>
          <p:nvPr>
            <p:ph idx="1"/>
          </p:nvPr>
        </p:nvSpPr>
        <p:spPr/>
        <p:txBody>
          <a:bodyPr>
            <a:normAutofit fontScale="85000" lnSpcReduction="20000"/>
          </a:bodyPr>
          <a:lstStyle/>
          <a:p>
            <a:r>
              <a:rPr lang="en-US" smtClean="0"/>
              <a:t>Opioid use is a public health problem affecting women and children at alarming rates.  As providers it is imperative to:</a:t>
            </a:r>
          </a:p>
          <a:p>
            <a:r>
              <a:rPr lang="en-US" smtClean="0"/>
              <a:t>Consider a trauma informed care environment</a:t>
            </a:r>
          </a:p>
          <a:p>
            <a:r>
              <a:rPr lang="en-US" smtClean="0"/>
              <a:t>Use motivational interviewing techniques to  encourage a positive change</a:t>
            </a:r>
          </a:p>
          <a:p>
            <a:r>
              <a:rPr lang="en-US" smtClean="0"/>
              <a:t>Understand substance use disorder as a medical illness to eliminate the stigma</a:t>
            </a:r>
          </a:p>
          <a:p>
            <a:r>
              <a:rPr lang="en-US" smtClean="0"/>
              <a:t>Connect with community partners to lower the numbers of infants born exposed to opioids and / or other substances</a:t>
            </a:r>
          </a:p>
          <a:p>
            <a:r>
              <a:rPr lang="en-US" smtClean="0"/>
              <a:t>Contact Catholic Health System or Positive Direction for consultation</a:t>
            </a:r>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CC4C4C97-733B-4321-BD9C-B9A2C4E19151}" type="slidenum">
              <a:rPr lang="en-US" smtClean="0"/>
              <a:pPr/>
              <a:t>112</a:t>
            </a:fld>
            <a:endParaRPr lang="en-US"/>
          </a:p>
        </p:txBody>
      </p:sp>
    </p:spTree>
    <p:extLst>
      <p:ext uri="{BB962C8B-B14F-4D97-AF65-F5344CB8AC3E}">
        <p14:creationId xmlns:p14="http://schemas.microsoft.com/office/powerpoint/2010/main" val="3842826313"/>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Thank you</a:t>
            </a:r>
            <a:endParaRPr lang="en-US" dirty="0"/>
          </a:p>
        </p:txBody>
      </p:sp>
      <p:sp>
        <p:nvSpPr>
          <p:cNvPr id="2" name="Content Placeholder 1"/>
          <p:cNvSpPr>
            <a:spLocks noGrp="1"/>
          </p:cNvSpPr>
          <p:nvPr>
            <p:ph idx="1"/>
          </p:nvPr>
        </p:nvSpPr>
        <p:spPr/>
        <p:txBody>
          <a:bodyPr/>
          <a:lstStyle/>
          <a:p>
            <a:r>
              <a:rPr lang="en-US" dirty="0" smtClean="0"/>
              <a:t>Questions</a:t>
            </a:r>
          </a:p>
          <a:p>
            <a:r>
              <a:rPr lang="en-US" dirty="0" smtClean="0"/>
              <a:t>Concerns</a:t>
            </a:r>
          </a:p>
          <a:p>
            <a:r>
              <a:rPr lang="en-US" dirty="0" smtClean="0"/>
              <a:t>Comments</a:t>
            </a:r>
          </a:p>
          <a:p>
            <a:r>
              <a:rPr lang="en-US" dirty="0" smtClean="0"/>
              <a:t>Evaluation!</a:t>
            </a:r>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CC4C4C97-733B-4321-BD9C-B9A2C4E19151}" type="slidenum">
              <a:rPr lang="en-US" smtClean="0"/>
              <a:pPr/>
              <a:t>113</a:t>
            </a:fld>
            <a:endParaRPr lang="en-US"/>
          </a:p>
        </p:txBody>
      </p:sp>
      <p:pic>
        <p:nvPicPr>
          <p:cNvPr id="3074" name="Picture 2" descr="C:\Users\ssorrentino2\AppData\Local\Microsoft\Windows\Temporary Internet Files\Content.IE5\N99HVWKC\shamrock[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5171" y="13208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19515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914400"/>
            <a:ext cx="7315200" cy="4419600"/>
          </a:xfrm>
          <a:prstGeom prst="rect">
            <a:avLst/>
          </a:prstGeom>
        </p:spPr>
      </p:pic>
      <p:sp>
        <p:nvSpPr>
          <p:cNvPr id="3" name="Footer Placeholder 2"/>
          <p:cNvSpPr>
            <a:spLocks noGrp="1"/>
          </p:cNvSpPr>
          <p:nvPr>
            <p:ph type="ftr" sz="quarter" idx="11"/>
          </p:nvPr>
        </p:nvSpPr>
        <p:spPr/>
        <p:txBody>
          <a:bodyPr/>
          <a:lstStyle/>
          <a:p>
            <a:r>
              <a:rPr lang="en-US" dirty="0"/>
              <a:t>Copyright </a:t>
            </a:r>
            <a:r>
              <a:rPr lang="en-US" dirty="0" smtClean="0"/>
              <a:t>2018</a:t>
            </a:r>
            <a:endParaRPr lang="en-US" dirty="0"/>
          </a:p>
        </p:txBody>
      </p:sp>
      <p:sp>
        <p:nvSpPr>
          <p:cNvPr id="4" name="Slide Number Placeholder 3"/>
          <p:cNvSpPr>
            <a:spLocks noGrp="1"/>
          </p:cNvSpPr>
          <p:nvPr>
            <p:ph type="sldNum" sz="quarter" idx="12"/>
          </p:nvPr>
        </p:nvSpPr>
        <p:spPr/>
        <p:txBody>
          <a:bodyPr/>
          <a:lstStyle/>
          <a:p>
            <a:fld id="{6182B72C-030F-40EF-9A1F-22332DF25A2A}" type="slidenum">
              <a:rPr lang="en-US" smtClean="0"/>
              <a:t>114</a:t>
            </a:fld>
            <a:endParaRPr lang="en-US"/>
          </a:p>
        </p:txBody>
      </p:sp>
    </p:spTree>
    <p:extLst>
      <p:ext uri="{BB962C8B-B14F-4D97-AF65-F5344CB8AC3E}">
        <p14:creationId xmlns:p14="http://schemas.microsoft.com/office/powerpoint/2010/main" val="39151002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65100" y="341313"/>
            <a:ext cx="8720138" cy="6043612"/>
          </a:xfrm>
        </p:spPr>
      </p:pic>
      <p:sp>
        <p:nvSpPr>
          <p:cNvPr id="4" name="Footer Placeholder 3"/>
          <p:cNvSpPr>
            <a:spLocks noGrp="1"/>
          </p:cNvSpPr>
          <p:nvPr>
            <p:ph type="ftr" sz="quarter" idx="11"/>
          </p:nvPr>
        </p:nvSpPr>
        <p:spPr>
          <a:xfrm>
            <a:off x="659165" y="6356350"/>
            <a:ext cx="7693265" cy="365125"/>
          </a:xfrm>
        </p:spPr>
        <p:txBody>
          <a:bodyPr/>
          <a:lstStyle/>
          <a:p>
            <a:pPr>
              <a:defRPr/>
            </a:pPr>
            <a:r>
              <a:rPr lang="en-US" dirty="0"/>
              <a:t>Some Information Adapted from ACOG District II Presentation Opioid Use Disorder Bundle, 2018</a:t>
            </a:r>
          </a:p>
        </p:txBody>
      </p:sp>
      <p:sp>
        <p:nvSpPr>
          <p:cNvPr id="5" name="Slide Number Placeholder 4"/>
          <p:cNvSpPr>
            <a:spLocks noGrp="1"/>
          </p:cNvSpPr>
          <p:nvPr>
            <p:ph type="sldNum" sz="quarter" idx="12"/>
          </p:nvPr>
        </p:nvSpPr>
        <p:spPr/>
        <p:txBody>
          <a:bodyPr/>
          <a:lstStyle/>
          <a:p>
            <a:pPr>
              <a:defRPr/>
            </a:pPr>
            <a:fld id="{C9172A33-F4FF-4E36-821D-E71112213E2B}" type="slidenum">
              <a:rPr lang="en-US" smtClean="0"/>
              <a:pPr>
                <a:defRPr/>
              </a:pPr>
              <a:t>12</a:t>
            </a:fld>
            <a:endParaRPr lang="en-US" dirty="0"/>
          </a:p>
        </p:txBody>
      </p:sp>
      <p:sp>
        <p:nvSpPr>
          <p:cNvPr id="2" name="Rectangle 1"/>
          <p:cNvSpPr/>
          <p:nvPr/>
        </p:nvSpPr>
        <p:spPr>
          <a:xfrm>
            <a:off x="330355" y="5941263"/>
            <a:ext cx="2424062" cy="261610"/>
          </a:xfrm>
          <a:prstGeom prst="rect">
            <a:avLst/>
          </a:prstGeom>
        </p:spPr>
        <p:txBody>
          <a:bodyPr wrap="none">
            <a:spAutoFit/>
          </a:bodyPr>
          <a:lstStyle/>
          <a:p>
            <a:r>
              <a:rPr lang="en-US" altLang="en-US" sz="1100" dirty="0">
                <a:latin typeface="Trebuchet MS" panose="020B0603020202020204" pitchFamily="34" charset="0"/>
              </a:rPr>
              <a:t>Source: JAMA 284: 1689-1695, 2000</a:t>
            </a:r>
            <a:endParaRPr lang="en-US" sz="11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597446"/>
          </a:xfrm>
        </p:spPr>
        <p:txBody>
          <a:bodyPr/>
          <a:lstStyle/>
          <a:p>
            <a:r>
              <a:rPr lang="en-US" smtClean="0"/>
              <a:t>Women and Opioid Use  </a:t>
            </a:r>
            <a:br>
              <a:rPr lang="en-US" smtClean="0"/>
            </a:br>
            <a:r>
              <a:rPr lang="en-US" smtClean="0"/>
              <a:t>Prenatal Care</a:t>
            </a:r>
            <a:endParaRPr lang="en-US" dirty="0"/>
          </a:p>
        </p:txBody>
      </p:sp>
      <p:sp>
        <p:nvSpPr>
          <p:cNvPr id="2" name="Content Placeholder 1"/>
          <p:cNvSpPr>
            <a:spLocks noGrp="1"/>
          </p:cNvSpPr>
          <p:nvPr>
            <p:ph idx="1"/>
          </p:nvPr>
        </p:nvSpPr>
        <p:spPr/>
        <p:txBody>
          <a:bodyPr/>
          <a:lstStyle/>
          <a:p>
            <a:r>
              <a:rPr lang="en-US" smtClean="0"/>
              <a:t>Public Health Problem</a:t>
            </a:r>
          </a:p>
          <a:p>
            <a:r>
              <a:rPr lang="en-US" smtClean="0"/>
              <a:t>Prescribed medications disproportionately </a:t>
            </a:r>
          </a:p>
          <a:p>
            <a:r>
              <a:rPr lang="en-US" smtClean="0"/>
              <a:t>Complications are caused by the use and misuse of the prescriptions</a:t>
            </a:r>
          </a:p>
          <a:p>
            <a:r>
              <a:rPr lang="en-US" smtClean="0"/>
              <a:t>Reasons for lacking Pre-Natal Care</a:t>
            </a:r>
          </a:p>
          <a:p>
            <a:pPr lvl="1"/>
            <a:r>
              <a:rPr lang="en-US" smtClean="0"/>
              <a:t>Amenorrhea</a:t>
            </a:r>
          </a:p>
          <a:p>
            <a:pPr lvl="1"/>
            <a:r>
              <a:rPr lang="en-US" smtClean="0"/>
              <a:t>Homeless / lack of self-care</a:t>
            </a:r>
          </a:p>
          <a:p>
            <a:pPr lvl="1"/>
            <a:r>
              <a:rPr lang="en-US" smtClean="0"/>
              <a:t>High Risk Behaviors</a:t>
            </a:r>
          </a:p>
          <a:p>
            <a:pPr lvl="1"/>
            <a:r>
              <a:rPr lang="en-US" smtClean="0"/>
              <a:t>Medical Coverage</a:t>
            </a:r>
          </a:p>
          <a:p>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CC4C4C97-733B-4321-BD9C-B9A2C4E19151}" type="slidenum">
              <a:rPr lang="en-US" smtClean="0"/>
              <a:pPr/>
              <a:t>13</a:t>
            </a:fld>
            <a:endParaRPr lang="en-US"/>
          </a:p>
        </p:txBody>
      </p:sp>
    </p:spTree>
    <p:extLst>
      <p:ext uri="{BB962C8B-B14F-4D97-AF65-F5344CB8AC3E}">
        <p14:creationId xmlns:p14="http://schemas.microsoft.com/office/powerpoint/2010/main" val="33152419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Prescribing Practices</a:t>
            </a:r>
          </a:p>
        </p:txBody>
      </p:sp>
      <p:sp>
        <p:nvSpPr>
          <p:cNvPr id="3" name="Footer Placeholder 2"/>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5" name="Slide Number Placeholder 4"/>
          <p:cNvSpPr>
            <a:spLocks noGrp="1"/>
          </p:cNvSpPr>
          <p:nvPr>
            <p:ph type="sldNum" sz="quarter" idx="12"/>
          </p:nvPr>
        </p:nvSpPr>
        <p:spPr/>
        <p:txBody>
          <a:bodyPr/>
          <a:lstStyle/>
          <a:p>
            <a:pPr>
              <a:defRPr/>
            </a:pPr>
            <a:fld id="{E2E7F2BE-11B3-40E4-9F17-14FE0BE2FEB4}" type="slidenum">
              <a:rPr lang="en-US" smtClean="0"/>
              <a:pPr>
                <a:defRPr/>
              </a:pPr>
              <a:t>14</a:t>
            </a:fld>
            <a:endParaRPr lang="en-US" dirty="0"/>
          </a:p>
        </p:txBody>
      </p:sp>
      <p:sp>
        <p:nvSpPr>
          <p:cNvPr id="40962" name="Content Placeholder 2"/>
          <p:cNvSpPr>
            <a:spLocks noGrp="1"/>
          </p:cNvSpPr>
          <p:nvPr>
            <p:ph sz="half" idx="4294967295"/>
          </p:nvPr>
        </p:nvSpPr>
        <p:spPr>
          <a:xfrm>
            <a:off x="0" y="950913"/>
            <a:ext cx="4481513" cy="4713287"/>
          </a:xfrm>
        </p:spPr>
        <p:txBody>
          <a:bodyPr>
            <a:normAutofit lnSpcReduction="10000"/>
          </a:bodyPr>
          <a:lstStyle/>
          <a:p>
            <a:r>
              <a:rPr lang="en-US" altLang="en-US" sz="1800" dirty="0">
                <a:latin typeface="Trebuchet MS" panose="020B0603020202020204" pitchFamily="34" charset="0"/>
              </a:rPr>
              <a:t>In 2012, providers wrote 259 million prescriptions for opioids, more than enough for every American adult to have a bottle of pills</a:t>
            </a:r>
          </a:p>
          <a:p>
            <a:r>
              <a:rPr lang="en-US" altLang="en-US" sz="1800" dirty="0">
                <a:latin typeface="Trebuchet MS" panose="020B0603020202020204" pitchFamily="34" charset="0"/>
              </a:rPr>
              <a:t> An estimated 20% of people with a pain-related diagnosis (including acute and chronic) receive an opioid prescription</a:t>
            </a:r>
          </a:p>
          <a:p>
            <a:r>
              <a:rPr lang="en-US" altLang="en-US" sz="1800" dirty="0">
                <a:latin typeface="Trebuchet MS" panose="020B0603020202020204" pitchFamily="34" charset="0"/>
              </a:rPr>
              <a:t>Chronic pain defined as pain that typically lasts &gt; 3 months or past the time of normal tissue healing.  14 % adults have chronic pain </a:t>
            </a:r>
          </a:p>
          <a:p>
            <a:r>
              <a:rPr lang="en-US" altLang="en-US" sz="1800" dirty="0">
                <a:latin typeface="Trebuchet MS" panose="020B0603020202020204" pitchFamily="34" charset="0"/>
              </a:rPr>
              <a:t>Opioid use presents serious risks including opioid overdose and opioid use disorder. </a:t>
            </a:r>
          </a:p>
          <a:p>
            <a:r>
              <a:rPr lang="en-US" altLang="en-US" sz="1800" dirty="0">
                <a:latin typeface="Trebuchet MS" panose="020B0603020202020204" pitchFamily="34" charset="0"/>
              </a:rPr>
              <a:t>Sales of opioids have increased in parallel with opioid related deaths </a:t>
            </a:r>
          </a:p>
        </p:txBody>
      </p:sp>
      <p:sp>
        <p:nvSpPr>
          <p:cNvPr id="2" name="Rectangle 1"/>
          <p:cNvSpPr/>
          <p:nvPr/>
        </p:nvSpPr>
        <p:spPr>
          <a:xfrm>
            <a:off x="151332" y="5496021"/>
            <a:ext cx="6324533" cy="938719"/>
          </a:xfrm>
          <a:prstGeom prst="rect">
            <a:avLst/>
          </a:prstGeom>
        </p:spPr>
        <p:txBody>
          <a:bodyPr wrap="square">
            <a:spAutoFit/>
          </a:bodyPr>
          <a:lstStyle/>
          <a:p>
            <a:pPr defTabSz="457200"/>
            <a:r>
              <a:rPr lang="en-US" altLang="en-US" sz="1100" dirty="0">
                <a:latin typeface="Trebuchet MS" panose="020B0603020202020204" pitchFamily="34" charset="0"/>
              </a:rPr>
              <a:t>Source: </a:t>
            </a:r>
            <a:r>
              <a:rPr lang="en-US" altLang="en-US" sz="1100" dirty="0">
                <a:latin typeface="Trebuchet MS" panose="020B0603020202020204" pitchFamily="34" charset="0"/>
                <a:hlinkClick r:id="rId3"/>
              </a:rPr>
              <a:t>https://www.cdc.gov/vitalsigns/opioid-prescribing/</a:t>
            </a:r>
            <a:endParaRPr lang="en-US" altLang="en-US" sz="1100" dirty="0">
              <a:latin typeface="Trebuchet MS" panose="020B0603020202020204" pitchFamily="34" charset="0"/>
            </a:endParaRPr>
          </a:p>
          <a:p>
            <a:pPr defTabSz="457200"/>
            <a:r>
              <a:rPr lang="en-US" altLang="en-US" sz="1100" dirty="0">
                <a:latin typeface="Trebuchet MS" panose="020B0603020202020204" pitchFamily="34" charset="0"/>
                <a:hlinkClick r:id="rId4"/>
              </a:rPr>
              <a:t>https://www.researchgate.net/publication/278354874_Vital_Signs_Overdoses_of_Prescription_Opioid_Pain_Relievers-United_States_1999-2008_Reprinted_from_MMWR_vol_60_pg_1487-1492_2011</a:t>
            </a:r>
            <a:endParaRPr lang="en-US" altLang="en-US" sz="1100" dirty="0">
              <a:latin typeface="Trebuchet MS" panose="020B0603020202020204" pitchFamily="34" charset="0"/>
            </a:endParaRPr>
          </a:p>
          <a:p>
            <a:pPr defTabSz="457200"/>
            <a:endParaRPr lang="en-US" altLang="en-US" sz="1100" dirty="0">
              <a:latin typeface="Trebuchet MS" panose="020B0603020202020204" pitchFamily="34" charset="0"/>
            </a:endParaRPr>
          </a:p>
        </p:txBody>
      </p:sp>
      <p:pic>
        <p:nvPicPr>
          <p:cNvPr id="4" name="Picture 3"/>
          <p:cNvPicPr>
            <a:picLocks noChangeAspect="1"/>
          </p:cNvPicPr>
          <p:nvPr/>
        </p:nvPicPr>
        <p:blipFill>
          <a:blip r:embed="rId5"/>
          <a:stretch>
            <a:fillRect/>
          </a:stretch>
        </p:blipFill>
        <p:spPr>
          <a:xfrm>
            <a:off x="4672012" y="1112838"/>
            <a:ext cx="4057043" cy="455209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TextBox 7"/>
          <p:cNvSpPr txBox="1">
            <a:spLocks noChangeArrowheads="1"/>
          </p:cNvSpPr>
          <p:nvPr/>
        </p:nvSpPr>
        <p:spPr bwMode="auto">
          <a:xfrm flipH="1">
            <a:off x="316586" y="5865359"/>
            <a:ext cx="741589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100" dirty="0">
                <a:latin typeface="Trebuchet MS" panose="020B0603020202020204" pitchFamily="34" charset="0"/>
              </a:rPr>
              <a:t>Source: SAMHSA 2013; https://www.samhsa.gov/data/sites/default/files/NSDUH-DetTabs2014/NSDUH-DetTabs2014.htm#tab6-47a </a:t>
            </a:r>
          </a:p>
        </p:txBody>
      </p:sp>
      <p:pic>
        <p:nvPicPr>
          <p:cNvPr id="4506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3163" y="5919788"/>
            <a:ext cx="1266825"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691039" y="346759"/>
            <a:ext cx="6927742" cy="5473548"/>
          </a:xfrm>
          <a:prstGeom prst="rect">
            <a:avLst/>
          </a:prstGeom>
          <a:ln>
            <a:noFill/>
          </a:ln>
          <a:effectLst>
            <a:outerShdw blurRad="292100" dist="139700" dir="2700000" algn="tl" rotWithShape="0">
              <a:srgbClr val="333333">
                <a:alpha val="65000"/>
              </a:srgbClr>
            </a:outerShdw>
          </a:effectLst>
        </p:spPr>
      </p:pic>
      <p:sp>
        <p:nvSpPr>
          <p:cNvPr id="2" name="Footer Placeholder 1"/>
          <p:cNvSpPr>
            <a:spLocks noGrp="1"/>
          </p:cNvSpPr>
          <p:nvPr>
            <p:ph type="ftr" sz="quarter" idx="11"/>
          </p:nvPr>
        </p:nvSpPr>
        <p:spPr>
          <a:xfrm>
            <a:off x="659165" y="6356350"/>
            <a:ext cx="6765217" cy="365125"/>
          </a:xfrm>
        </p:spPr>
        <p:txBody>
          <a:bodyPr/>
          <a:lstStyle/>
          <a:p>
            <a:pPr>
              <a:defRPr/>
            </a:pPr>
            <a:r>
              <a:rPr lang="en-US" dirty="0"/>
              <a:t>Some Information Adapted from ACOG District II Presentation Opioid Use Disorder Bundle, 2018</a:t>
            </a:r>
          </a:p>
        </p:txBody>
      </p:sp>
      <p:sp>
        <p:nvSpPr>
          <p:cNvPr id="4" name="Slide Number Placeholder 3"/>
          <p:cNvSpPr>
            <a:spLocks noGrp="1"/>
          </p:cNvSpPr>
          <p:nvPr>
            <p:ph type="sldNum" sz="quarter" idx="12"/>
          </p:nvPr>
        </p:nvSpPr>
        <p:spPr/>
        <p:txBody>
          <a:bodyPr/>
          <a:lstStyle/>
          <a:p>
            <a:pPr>
              <a:defRPr/>
            </a:pPr>
            <a:fld id="{C9172A33-F4FF-4E36-821D-E71112213E2B}" type="slidenum">
              <a:rPr lang="en-US" smtClean="0"/>
              <a:pPr>
                <a:defRPr/>
              </a:pPr>
              <a:t>15</a:t>
            </a:fld>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we do?</a:t>
            </a:r>
          </a:p>
        </p:txBody>
      </p:sp>
      <p:sp>
        <p:nvSpPr>
          <p:cNvPr id="3" name="Content Placeholder 2"/>
          <p:cNvSpPr>
            <a:spLocks noGrp="1"/>
          </p:cNvSpPr>
          <p:nvPr>
            <p:ph idx="1"/>
          </p:nvPr>
        </p:nvSpPr>
        <p:spPr/>
        <p:txBody>
          <a:bodyPr>
            <a:normAutofit lnSpcReduction="10000"/>
          </a:bodyPr>
          <a:lstStyle/>
          <a:p>
            <a:r>
              <a:rPr lang="en-US" sz="2200" dirty="0">
                <a:latin typeface="Trebuchet MS" panose="020B0603020202020204" pitchFamily="34" charset="0"/>
              </a:rPr>
              <a:t>Give information regarding the  reactive attachment disorder</a:t>
            </a:r>
          </a:p>
          <a:p>
            <a:pPr marL="0" indent="0">
              <a:buNone/>
            </a:pPr>
            <a:endParaRPr lang="en-US" sz="2200" dirty="0">
              <a:latin typeface="Trebuchet MS" panose="020B0603020202020204" pitchFamily="34" charset="0"/>
            </a:endParaRPr>
          </a:p>
          <a:p>
            <a:r>
              <a:rPr lang="en-US" sz="2200" dirty="0">
                <a:latin typeface="Trebuchet MS" panose="020B0603020202020204" pitchFamily="34" charset="0"/>
              </a:rPr>
              <a:t>Inform care givers of the future complications</a:t>
            </a:r>
          </a:p>
          <a:p>
            <a:pPr marL="0" indent="0">
              <a:buNone/>
            </a:pPr>
            <a:endParaRPr lang="en-US" sz="2200" dirty="0">
              <a:latin typeface="Trebuchet MS" panose="020B0603020202020204" pitchFamily="34" charset="0"/>
            </a:endParaRPr>
          </a:p>
          <a:p>
            <a:r>
              <a:rPr lang="en-US" sz="2200" dirty="0">
                <a:latin typeface="Trebuchet MS" panose="020B0603020202020204" pitchFamily="34" charset="0"/>
              </a:rPr>
              <a:t>Encourage positive thinking</a:t>
            </a:r>
          </a:p>
          <a:p>
            <a:pPr marL="0" indent="0">
              <a:buNone/>
            </a:pPr>
            <a:endParaRPr lang="en-US" sz="2200" dirty="0">
              <a:latin typeface="Trebuchet MS" panose="020B0603020202020204" pitchFamily="34" charset="0"/>
            </a:endParaRPr>
          </a:p>
          <a:p>
            <a:r>
              <a:rPr lang="en-US" sz="2200" dirty="0">
                <a:latin typeface="Trebuchet MS" panose="020B0603020202020204" pitchFamily="34" charset="0"/>
              </a:rPr>
              <a:t>Use motivational Interviewing to encourage intrinsic motivation to change</a:t>
            </a:r>
          </a:p>
          <a:p>
            <a:pPr marL="0" indent="0">
              <a:buNone/>
            </a:pPr>
            <a:endParaRPr lang="en-US" sz="2200" dirty="0">
              <a:latin typeface="Trebuchet MS" panose="020B0603020202020204" pitchFamily="34" charset="0"/>
            </a:endParaRPr>
          </a:p>
          <a:p>
            <a:r>
              <a:rPr lang="en-US" sz="2200" dirty="0">
                <a:latin typeface="Trebuchet MS" panose="020B0603020202020204" pitchFamily="34" charset="0"/>
              </a:rPr>
              <a:t>Discuss the benefits of emotional attachment to the infant</a:t>
            </a:r>
          </a:p>
          <a:p>
            <a:pPr marL="0" indent="0">
              <a:buNone/>
            </a:pPr>
            <a:endParaRPr lang="en-US" sz="2200" dirty="0">
              <a:latin typeface="Trebuchet MS" panose="020B0603020202020204" pitchFamily="34" charset="0"/>
            </a:endParaRPr>
          </a:p>
          <a:p>
            <a:r>
              <a:rPr lang="en-US" sz="2200" dirty="0">
                <a:latin typeface="Trebuchet MS" panose="020B0603020202020204" pitchFamily="34" charset="0"/>
              </a:rPr>
              <a:t>Encourage activities for  family bonding.  </a:t>
            </a:r>
          </a:p>
          <a:p>
            <a:pPr marL="0" indent="0">
              <a:buNone/>
            </a:pPr>
            <a:endParaRPr lang="en-US" dirty="0"/>
          </a:p>
        </p:txBody>
      </p:sp>
      <p:sp>
        <p:nvSpPr>
          <p:cNvPr id="4" name="Footer Placeholder 3"/>
          <p:cNvSpPr>
            <a:spLocks noGrp="1"/>
          </p:cNvSpPr>
          <p:nvPr>
            <p:ph type="ftr" sz="quarter" idx="11"/>
          </p:nvPr>
        </p:nvSpPr>
        <p:spPr/>
        <p:txBody>
          <a:bodyPr/>
          <a:lstStyle/>
          <a:p>
            <a:r>
              <a:rPr lang="en-US" dirty="0" smtClean="0">
                <a:solidFill>
                  <a:prstClr val="black">
                    <a:lumMod val="65000"/>
                    <a:lumOff val="35000"/>
                  </a:prstClr>
                </a:solidFill>
              </a:rPr>
              <a:t>Copyright 2018 </a:t>
            </a:r>
            <a:endParaRPr lang="en-US" dirty="0">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79A96226-2D86-46C5-980C-334CAEF9F6D0}" type="slidenum">
              <a:rPr lang="en-US" smtClean="0">
                <a:solidFill>
                  <a:prstClr val="black">
                    <a:lumMod val="65000"/>
                    <a:lumOff val="35000"/>
                  </a:prstClr>
                </a:solidFill>
              </a:rPr>
              <a:pPr/>
              <a:t>16</a:t>
            </a:fld>
            <a:endParaRPr lang="en-US">
              <a:solidFill>
                <a:prstClr val="black">
                  <a:lumMod val="65000"/>
                  <a:lumOff val="35000"/>
                </a:prstClr>
              </a:solidFill>
            </a:endParaRPr>
          </a:p>
        </p:txBody>
      </p:sp>
    </p:spTree>
    <p:extLst>
      <p:ext uri="{BB962C8B-B14F-4D97-AF65-F5344CB8AC3E}">
        <p14:creationId xmlns:p14="http://schemas.microsoft.com/office/powerpoint/2010/main" val="3924964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It Can Happen to Anyone</a:t>
            </a:r>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17</a:t>
            </a:fld>
            <a:endParaRPr lang="en-US" dirty="0"/>
          </a:p>
        </p:txBody>
      </p:sp>
      <p:sp>
        <p:nvSpPr>
          <p:cNvPr id="38914" name="Content Placeholder 2"/>
          <p:cNvSpPr>
            <a:spLocks noGrp="1"/>
          </p:cNvSpPr>
          <p:nvPr>
            <p:ph idx="4294967295"/>
          </p:nvPr>
        </p:nvSpPr>
        <p:spPr>
          <a:xfrm>
            <a:off x="0" y="2898775"/>
            <a:ext cx="4333875" cy="377825"/>
          </a:xfrm>
        </p:spPr>
        <p:txBody>
          <a:bodyPr>
            <a:noAutofit/>
          </a:bodyPr>
          <a:lstStyle/>
          <a:p>
            <a:pPr marL="0" indent="0" eaLnBrk="1" hangingPunct="1">
              <a:buFont typeface="Arial" panose="020B0604020202020204" pitchFamily="34" charset="0"/>
              <a:buNone/>
            </a:pPr>
            <a:r>
              <a:rPr lang="en-US" altLang="en-US" sz="2000" dirty="0">
                <a:latin typeface="Trebuchet MS" panose="020B0603020202020204" pitchFamily="34" charset="0"/>
              </a:rPr>
              <a:t>https://youtu.be/Pet6ugDj8CY</a:t>
            </a:r>
            <a:endParaRPr lang="en-US" altLang="en-US" sz="2000" dirty="0">
              <a:latin typeface="Trebuchet MS" panose="020B0603020202020204" pitchFamily="34" charset="0"/>
              <a:hlinkClick r:id="rId3"/>
            </a:endParaRPr>
          </a:p>
        </p:txBody>
      </p:sp>
      <p:pic>
        <p:nvPicPr>
          <p:cNvPr id="38916" name="Picture 2">
            <a:hlinkClick r:id="rId3"/>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1175" y="1054709"/>
            <a:ext cx="3222625" cy="1806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Rectangle 3">
            <a:hlinkClick r:id="rId5"/>
          </p:cNvPr>
          <p:cNvSpPr>
            <a:spLocks noChangeArrowheads="1"/>
          </p:cNvSpPr>
          <p:nvPr/>
        </p:nvSpPr>
        <p:spPr bwMode="auto">
          <a:xfrm>
            <a:off x="4946746" y="2898752"/>
            <a:ext cx="39417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latin typeface="Trebuchet MS" panose="020B0603020202020204" pitchFamily="34" charset="0"/>
              </a:rPr>
              <a:t>https://youtu.be/DbeVhMye9NQ</a:t>
            </a:r>
          </a:p>
        </p:txBody>
      </p:sp>
      <p:pic>
        <p:nvPicPr>
          <p:cNvPr id="38919" name="Picture 5">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143500" y="1054709"/>
            <a:ext cx="3203575"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0" name="Rectangle 10">
            <a:hlinkClick r:id="rId7"/>
          </p:cNvPr>
          <p:cNvSpPr>
            <a:spLocks noChangeArrowheads="1"/>
          </p:cNvSpPr>
          <p:nvPr/>
        </p:nvSpPr>
        <p:spPr bwMode="auto">
          <a:xfrm>
            <a:off x="2427288" y="5955608"/>
            <a:ext cx="40544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000" dirty="0">
                <a:latin typeface="Trebuchet MS" panose="020B0603020202020204" pitchFamily="34" charset="0"/>
              </a:rPr>
              <a:t>https://youtu.be/6NBNKvYSWPo</a:t>
            </a:r>
          </a:p>
        </p:txBody>
      </p:sp>
      <p:pic>
        <p:nvPicPr>
          <p:cNvPr id="38921" name="Picture 11">
            <a:hlinkClick r:id="rId7"/>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263775" y="3597884"/>
            <a:ext cx="4217988" cy="236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212" y="1963756"/>
            <a:ext cx="7772400" cy="1616725"/>
          </a:xfrm>
        </p:spPr>
        <p:txBody>
          <a:bodyPr>
            <a:normAutofit fontScale="90000"/>
          </a:bodyPr>
          <a:lstStyle/>
          <a:p>
            <a:pPr algn="ctr"/>
            <a:r>
              <a:rPr lang="en-US" sz="4000" b="0" i="1" dirty="0">
                <a:effectLst>
                  <a:outerShdw blurRad="38100" dist="38100" dir="2700000" algn="tl">
                    <a:srgbClr val="000000">
                      <a:alpha val="43137"/>
                    </a:srgbClr>
                  </a:outerShdw>
                </a:effectLst>
              </a:rPr>
              <a:t>People may not remember exactly what you did, or what you said, but they will </a:t>
            </a:r>
            <a:r>
              <a:rPr lang="en-US" sz="4000" b="0" i="1" dirty="0" smtClean="0">
                <a:effectLst>
                  <a:outerShdw blurRad="38100" dist="38100" dir="2700000" algn="tl">
                    <a:srgbClr val="000000">
                      <a:alpha val="43137"/>
                    </a:srgbClr>
                  </a:outerShdw>
                </a:effectLst>
              </a:rPr>
              <a:t>always</a:t>
            </a:r>
            <a:r>
              <a:rPr lang="en-US" sz="4000" b="0" i="1" dirty="0">
                <a:effectLst>
                  <a:outerShdw blurRad="38100" dist="38100" dir="2700000" algn="tl">
                    <a:srgbClr val="000000">
                      <a:alpha val="43137"/>
                    </a:srgbClr>
                  </a:outerShdw>
                </a:effectLst>
              </a:rPr>
              <a:t> remember how you made them feel.</a:t>
            </a:r>
          </a:p>
        </p:txBody>
      </p:sp>
      <p:sp>
        <p:nvSpPr>
          <p:cNvPr id="3" name="Text Placeholder 2"/>
          <p:cNvSpPr>
            <a:spLocks noGrp="1"/>
          </p:cNvSpPr>
          <p:nvPr>
            <p:ph type="body" idx="1"/>
          </p:nvPr>
        </p:nvSpPr>
        <p:spPr>
          <a:xfrm>
            <a:off x="722313" y="381001"/>
            <a:ext cx="7772400" cy="4025900"/>
          </a:xfrm>
        </p:spPr>
        <p:txBody>
          <a:bodyPr/>
          <a:lstStyle/>
          <a:p>
            <a:r>
              <a:rPr lang="en-US" dirty="0"/>
              <a:t>1991 book by H. Jackson Brown Jr. to Maya Angelou.</a:t>
            </a:r>
          </a:p>
        </p:txBody>
      </p:sp>
      <p:sp>
        <p:nvSpPr>
          <p:cNvPr id="4" name="Footer Placeholder 3"/>
          <p:cNvSpPr>
            <a:spLocks noGrp="1"/>
          </p:cNvSpPr>
          <p:nvPr>
            <p:ph type="ftr" sz="quarter" idx="11"/>
          </p:nvPr>
        </p:nvSpPr>
        <p:spPr/>
        <p:txBody>
          <a:bodyPr/>
          <a:lstStyle/>
          <a:p>
            <a:r>
              <a:rPr lang="en-US" smtClean="0"/>
              <a:t>Copyright 2018</a:t>
            </a:r>
            <a:endParaRPr lang="en-US"/>
          </a:p>
        </p:txBody>
      </p:sp>
    </p:spTree>
    <p:extLst>
      <p:ext uri="{BB962C8B-B14F-4D97-AF65-F5344CB8AC3E}">
        <p14:creationId xmlns:p14="http://schemas.microsoft.com/office/powerpoint/2010/main" val="3678662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4029" y="6295485"/>
            <a:ext cx="723446" cy="41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26203" y="5795345"/>
            <a:ext cx="4572000" cy="276999"/>
          </a:xfrm>
          <a:prstGeom prst="rect">
            <a:avLst/>
          </a:prstGeom>
        </p:spPr>
        <p:txBody>
          <a:bodyPr>
            <a:spAutoFit/>
          </a:bodyPr>
          <a:lstStyle/>
          <a:p>
            <a:pPr marL="0" marR="0">
              <a:spcBef>
                <a:spcPts val="0"/>
              </a:spcBef>
              <a:spcAft>
                <a:spcPts val="0"/>
              </a:spcAft>
            </a:pPr>
            <a:r>
              <a:rPr lang="en-US" sz="1200" dirty="0">
                <a:solidFill>
                  <a:srgbClr val="1F497D"/>
                </a:solidFill>
                <a:latin typeface="Trebuchet MS" panose="020B0603020202020204" pitchFamily="34" charset="0"/>
                <a:ea typeface="Calibri" panose="020F0502020204030204" pitchFamily="34" charset="0"/>
                <a:cs typeface="Times New Roman" panose="02020603050405020304" pitchFamily="18" charset="0"/>
              </a:rPr>
              <a:t>Created by ACOG District II in 2018</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4" name="Title 3"/>
          <p:cNvSpPr>
            <a:spLocks noGrp="1"/>
          </p:cNvSpPr>
          <p:nvPr>
            <p:ph type="title"/>
          </p:nvPr>
        </p:nvSpPr>
        <p:spPr/>
        <p:txBody>
          <a:bodyPr/>
          <a:lstStyle/>
          <a:p>
            <a:r>
              <a:rPr lang="en-US" dirty="0"/>
              <a:t>Reduce </a:t>
            </a:r>
            <a:r>
              <a:rPr lang="en-US" dirty="0" smtClean="0"/>
              <a:t>the Stigma</a:t>
            </a:r>
            <a:endParaRPr lang="en-US" dirty="0"/>
          </a:p>
        </p:txBody>
      </p:sp>
      <p:sp>
        <p:nvSpPr>
          <p:cNvPr id="5" name="Content Placeholder 4"/>
          <p:cNvSpPr>
            <a:spLocks noGrp="1"/>
          </p:cNvSpPr>
          <p:nvPr>
            <p:ph idx="1"/>
          </p:nvPr>
        </p:nvSpPr>
        <p:spPr>
          <a:xfrm>
            <a:off x="416152" y="1407881"/>
            <a:ext cx="8229600" cy="4525963"/>
          </a:xfrm>
        </p:spPr>
        <p:txBody>
          <a:bodyPr>
            <a:normAutofit fontScale="92500" lnSpcReduction="10000"/>
          </a:bodyPr>
          <a:lstStyle/>
          <a:p>
            <a:r>
              <a:rPr lang="en-US" dirty="0"/>
              <a:t>Emphasize that stigma, bias and discrimination negatively impact pregnant women with OUD and their ability to receive high quality care.</a:t>
            </a:r>
          </a:p>
          <a:p>
            <a:endParaRPr lang="en-US" dirty="0"/>
          </a:p>
          <a:p>
            <a:r>
              <a:rPr lang="en-US" dirty="0"/>
              <a:t>Change perceptions of opioid use disorder through the use of a common language and emphasize that SUDs are chronic medical conditions that can be treated.</a:t>
            </a:r>
          </a:p>
          <a:p>
            <a:endParaRPr lang="en-US" dirty="0"/>
          </a:p>
          <a:p>
            <a:r>
              <a:rPr lang="en-US" dirty="0"/>
              <a:t>Use appropriate language, approach, inquiry and support.</a:t>
            </a:r>
          </a:p>
          <a:p>
            <a:endParaRPr lang="en-US" dirty="0"/>
          </a:p>
          <a:p>
            <a:endParaRPr lang="en-US" dirty="0"/>
          </a:p>
          <a:p>
            <a:endParaRPr lang="en-US"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19</a:t>
            </a:fld>
            <a:endParaRPr lang="en-US" dirty="0"/>
          </a:p>
        </p:txBody>
      </p:sp>
    </p:spTree>
    <p:extLst>
      <p:ext uri="{BB962C8B-B14F-4D97-AF65-F5344CB8AC3E}">
        <p14:creationId xmlns:p14="http://schemas.microsoft.com/office/powerpoint/2010/main" val="27374147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Disclosures</a:t>
            </a:r>
          </a:p>
        </p:txBody>
      </p:sp>
      <p:sp>
        <p:nvSpPr>
          <p:cNvPr id="3" name="Content Placeholder 2"/>
          <p:cNvSpPr>
            <a:spLocks noGrp="1"/>
          </p:cNvSpPr>
          <p:nvPr>
            <p:ph idx="1"/>
          </p:nvPr>
        </p:nvSpPr>
        <p:spPr>
          <a:xfrm>
            <a:off x="628650" y="1434353"/>
            <a:ext cx="7886700" cy="4742610"/>
          </a:xfrm>
        </p:spPr>
        <p:txBody>
          <a:bodyPr/>
          <a:lstStyle/>
          <a:p>
            <a:r>
              <a:rPr lang="en-US" sz="2400" dirty="0"/>
              <a:t>Dr. Moss-King has nothing to disclose with regard to commercial relationships.  </a:t>
            </a:r>
          </a:p>
          <a:p>
            <a:r>
              <a:rPr lang="en-US" sz="2400" dirty="0"/>
              <a:t>The content of this presentation does not relate to any product of a commercial interest. </a:t>
            </a:r>
          </a:p>
          <a:p>
            <a:r>
              <a:rPr lang="en-US" sz="2400" dirty="0"/>
              <a:t>Dr. Moss-King does not have relevant financial relationships to disclose. </a:t>
            </a:r>
            <a:endParaRPr lang="en-US" sz="2400" dirty="0" smtClean="0"/>
          </a:p>
          <a:p>
            <a:r>
              <a:rPr lang="en-US" sz="2400" dirty="0" smtClean="0"/>
              <a:t>Some of the content in this training was provided by ACOG District II with permission  </a:t>
            </a:r>
            <a:endParaRPr lang="en-US" sz="2200" dirty="0"/>
          </a:p>
          <a:p>
            <a:r>
              <a:rPr lang="en-US" sz="2200" dirty="0"/>
              <a:t>The training “Effectively Managing Pregnant Patients with SUD:  A Road Map for Providers”  is being sponsored by The Peter and Elizabeth C. Tower Foundation</a:t>
            </a:r>
            <a:r>
              <a:rPr lang="en-US" sz="2200" dirty="0" smtClean="0"/>
              <a:t>.</a:t>
            </a:r>
            <a:endParaRPr lang="en-US" dirty="0"/>
          </a:p>
        </p:txBody>
      </p:sp>
      <p:sp>
        <p:nvSpPr>
          <p:cNvPr id="4" name="Footer Placeholder 3"/>
          <p:cNvSpPr>
            <a:spLocks noGrp="1"/>
          </p:cNvSpPr>
          <p:nvPr>
            <p:ph type="ftr" sz="quarter" idx="11"/>
          </p:nvPr>
        </p:nvSpPr>
        <p:spPr>
          <a:xfrm>
            <a:off x="659165" y="6356350"/>
            <a:ext cx="7688422" cy="365125"/>
          </a:xfrm>
        </p:spPr>
        <p:txBody>
          <a:bodyPr/>
          <a:lstStyle/>
          <a:p>
            <a:pPr>
              <a:defRPr/>
            </a:pPr>
            <a:r>
              <a:rPr lang="en-US" dirty="0"/>
              <a:t>Some Information Adapted from ACOG District II Presentation Opioid Use Disorder Bundle, 2018</a:t>
            </a:r>
          </a:p>
        </p:txBody>
      </p:sp>
      <p:sp>
        <p:nvSpPr>
          <p:cNvPr id="5" name="Slide Number Placeholder 4"/>
          <p:cNvSpPr>
            <a:spLocks noGrp="1"/>
          </p:cNvSpPr>
          <p:nvPr>
            <p:ph type="sldNum" sz="quarter" idx="12"/>
          </p:nvPr>
        </p:nvSpPr>
        <p:spPr/>
        <p:txBody>
          <a:bodyPr/>
          <a:lstStyle/>
          <a:p>
            <a:pPr>
              <a:defRPr/>
            </a:pPr>
            <a:fld id="{C9172A33-F4FF-4E36-821D-E71112213E2B}" type="slidenum">
              <a:rPr lang="en-US" smtClean="0"/>
              <a:pPr>
                <a:defRPr/>
              </a:pPr>
              <a:t>2</a:t>
            </a:fld>
            <a:endParaRPr lang="en-US" dirty="0"/>
          </a:p>
        </p:txBody>
      </p:sp>
    </p:spTree>
    <p:extLst>
      <p:ext uri="{BB962C8B-B14F-4D97-AF65-F5344CB8AC3E}">
        <p14:creationId xmlns:p14="http://schemas.microsoft.com/office/powerpoint/2010/main" val="264138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4008" y="1214363"/>
            <a:ext cx="7691572" cy="4093428"/>
          </a:xfrm>
          <a:prstGeom prst="rect">
            <a:avLst/>
          </a:prstGeom>
          <a:solidFill>
            <a:schemeClr val="bg1"/>
          </a:solidFill>
          <a:ln>
            <a:solidFill>
              <a:srgbClr val="1E92A2"/>
            </a:solidFill>
          </a:ln>
        </p:spPr>
        <p:txBody>
          <a:bodyPr wrap="square" numCol="2">
            <a:spAutoFit/>
          </a:bodyPr>
          <a:lstStyle/>
          <a:p>
            <a:pPr eaLnBrk="0" fontAlgn="base" hangingPunct="0">
              <a:spcBef>
                <a:spcPct val="0"/>
              </a:spcBef>
              <a:spcAft>
                <a:spcPct val="0"/>
              </a:spcAft>
              <a:defRPr/>
            </a:pPr>
            <a:r>
              <a:rPr lang="en-US" sz="2000" b="1" dirty="0">
                <a:solidFill>
                  <a:prstClr val="black"/>
                </a:solidFill>
                <a:latin typeface="Trebuchet MS" panose="020B0603020202020204" pitchFamily="34" charset="0"/>
              </a:rPr>
              <a:t>Use</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Alcohol, drug use disorder</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Addiction</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Person with/who…</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Opioid Agonist treatment</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Medication Assisted Treatment</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(Agonist) treatment</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Positive/negative (test)</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Unhealthy</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At-risk, risky, hazardous</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Heavy use, episode</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(Return to) use</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Low risk</a:t>
            </a:r>
          </a:p>
          <a:p>
            <a:pPr lvl="1" eaLnBrk="0" fontAlgn="base" hangingPunct="0">
              <a:spcBef>
                <a:spcPct val="0"/>
              </a:spcBef>
              <a:spcAft>
                <a:spcPct val="0"/>
              </a:spcAft>
              <a:defRPr/>
            </a:pPr>
            <a:r>
              <a:rPr lang="en-US" sz="2000" b="1" dirty="0">
                <a:solidFill>
                  <a:prstClr val="black"/>
                </a:solidFill>
                <a:latin typeface="Trebuchet MS" panose="020B0603020202020204" pitchFamily="34" charset="0"/>
              </a:rPr>
              <a:t>Avoid</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Abuse, abuser, user, addict, alcoholic</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Substitution, replacement</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Clean, dirty</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Misuse*</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Heavy use</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Relapse</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Binge*</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Dependence*</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Problem</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Inappropriate</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4029" y="6295485"/>
            <a:ext cx="723446" cy="41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10922" y="5857431"/>
            <a:ext cx="3353803" cy="261610"/>
          </a:xfrm>
          <a:prstGeom prst="rect">
            <a:avLst/>
          </a:prstGeom>
        </p:spPr>
        <p:txBody>
          <a:bodyPr wrap="none">
            <a:spAutoFit/>
          </a:bodyPr>
          <a:lstStyle/>
          <a:p>
            <a:r>
              <a:rPr lang="en-US" altLang="en-US" sz="1100" dirty="0">
                <a:latin typeface="Trebuchet MS" panose="020B0603020202020204" pitchFamily="34" charset="0"/>
              </a:rPr>
              <a:t>Source: Boston University School of Public Health </a:t>
            </a:r>
          </a:p>
        </p:txBody>
      </p:sp>
      <p:sp>
        <p:nvSpPr>
          <p:cNvPr id="3" name="Rectangle 2"/>
          <p:cNvSpPr/>
          <p:nvPr/>
        </p:nvSpPr>
        <p:spPr>
          <a:xfrm>
            <a:off x="724008" y="5387544"/>
            <a:ext cx="8388835" cy="253916"/>
          </a:xfrm>
          <a:prstGeom prst="rect">
            <a:avLst/>
          </a:prstGeom>
        </p:spPr>
        <p:txBody>
          <a:bodyPr wrap="none">
            <a:spAutoFit/>
          </a:bodyPr>
          <a:lstStyle/>
          <a:p>
            <a:r>
              <a:rPr lang="en-US" altLang="en-US" sz="1050" dirty="0">
                <a:latin typeface="Trebuchet MS" panose="020B0603020202020204" pitchFamily="34" charset="0"/>
              </a:rPr>
              <a:t>*Instances where use may be clinically appropriate (eg, dependence for a patient dependent upon prescribed opioids but not addicted)</a:t>
            </a:r>
          </a:p>
        </p:txBody>
      </p:sp>
      <p:sp>
        <p:nvSpPr>
          <p:cNvPr id="8" name="Title 7"/>
          <p:cNvSpPr>
            <a:spLocks noGrp="1"/>
          </p:cNvSpPr>
          <p:nvPr>
            <p:ph type="title"/>
          </p:nvPr>
        </p:nvSpPr>
        <p:spPr/>
        <p:txBody>
          <a:bodyPr/>
          <a:lstStyle/>
          <a:p>
            <a:r>
              <a:rPr lang="en-US" dirty="0"/>
              <a:t>Words </a:t>
            </a:r>
            <a:r>
              <a:rPr lang="en-US" dirty="0" smtClean="0"/>
              <a:t>Matter</a:t>
            </a:r>
            <a:endParaRPr lang="en-US" dirty="0"/>
          </a:p>
        </p:txBody>
      </p:sp>
      <p:sp>
        <p:nvSpPr>
          <p:cNvPr id="4" name="Footer Placeholder 3"/>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10" name="Slide Number Placeholder 9"/>
          <p:cNvSpPr>
            <a:spLocks noGrp="1"/>
          </p:cNvSpPr>
          <p:nvPr>
            <p:ph type="sldNum" sz="quarter" idx="12"/>
          </p:nvPr>
        </p:nvSpPr>
        <p:spPr/>
        <p:txBody>
          <a:bodyPr/>
          <a:lstStyle/>
          <a:p>
            <a:pPr>
              <a:defRPr/>
            </a:pPr>
            <a:fld id="{C9172A33-F4FF-4E36-821D-E71112213E2B}" type="slidenum">
              <a:rPr lang="en-US" smtClean="0"/>
              <a:pPr>
                <a:defRPr/>
              </a:pPr>
              <a:t>20</a:t>
            </a:fld>
            <a:endParaRPr lang="en-US" dirty="0"/>
          </a:p>
        </p:txBody>
      </p:sp>
    </p:spTree>
    <p:extLst>
      <p:ext uri="{BB962C8B-B14F-4D97-AF65-F5344CB8AC3E}">
        <p14:creationId xmlns:p14="http://schemas.microsoft.com/office/powerpoint/2010/main" val="35010358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818161"/>
            <a:ext cx="9144000" cy="3382647"/>
          </a:xfrm>
          <a:prstGeom prst="rect">
            <a:avLst/>
          </a:prstGeom>
        </p:spPr>
      </p:pic>
      <p:sp>
        <p:nvSpPr>
          <p:cNvPr id="6" name="Title 5"/>
          <p:cNvSpPr>
            <a:spLocks noGrp="1"/>
          </p:cNvSpPr>
          <p:nvPr>
            <p:ph type="title"/>
          </p:nvPr>
        </p:nvSpPr>
        <p:spPr/>
        <p:txBody>
          <a:bodyPr/>
          <a:lstStyle/>
          <a:p>
            <a:r>
              <a:rPr lang="en-US" dirty="0"/>
              <a:t>Words </a:t>
            </a:r>
            <a:r>
              <a:rPr lang="en-US" dirty="0" smtClean="0"/>
              <a:t>Matter</a:t>
            </a:r>
            <a:endParaRPr lang="en-US"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21</a:t>
            </a:fld>
            <a:endParaRPr lang="en-US" dirty="0"/>
          </a:p>
        </p:txBody>
      </p:sp>
    </p:spTree>
    <p:extLst>
      <p:ext uri="{BB962C8B-B14F-4D97-AF65-F5344CB8AC3E}">
        <p14:creationId xmlns:p14="http://schemas.microsoft.com/office/powerpoint/2010/main" val="54812881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Words </a:t>
            </a:r>
            <a:r>
              <a:rPr lang="en-US" dirty="0" smtClean="0"/>
              <a:t>Matter</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smtClean="0"/>
              <a:t>Some Information Adapted from ACOG District II Presentation Opioid Use Disorder Bundle, 2018</a:t>
            </a:r>
            <a:endParaRPr lang="en-US" dirty="0"/>
          </a:p>
        </p:txBody>
      </p:sp>
      <p:sp>
        <p:nvSpPr>
          <p:cNvPr id="5" name="Slide Number Placeholder 4"/>
          <p:cNvSpPr>
            <a:spLocks noGrp="1"/>
          </p:cNvSpPr>
          <p:nvPr>
            <p:ph type="sldNum" sz="quarter" idx="12"/>
          </p:nvPr>
        </p:nvSpPr>
        <p:spPr/>
        <p:txBody>
          <a:bodyPr/>
          <a:lstStyle/>
          <a:p>
            <a:pPr>
              <a:defRPr/>
            </a:pPr>
            <a:fld id="{C9172A33-F4FF-4E36-821D-E71112213E2B}" type="slidenum">
              <a:rPr lang="en-US" smtClean="0"/>
              <a:pPr>
                <a:defRPr/>
              </a:pPr>
              <a:t>22</a:t>
            </a:fld>
            <a:endParaRPr lang="en-US" dirty="0"/>
          </a:p>
        </p:txBody>
      </p:sp>
      <p:pic>
        <p:nvPicPr>
          <p:cNvPr id="6" name="Picture 5"/>
          <p:cNvPicPr>
            <a:picLocks noChangeAspect="1"/>
          </p:cNvPicPr>
          <p:nvPr/>
        </p:nvPicPr>
        <p:blipFill>
          <a:blip r:embed="rId2"/>
          <a:stretch>
            <a:fillRect/>
          </a:stretch>
        </p:blipFill>
        <p:spPr>
          <a:xfrm>
            <a:off x="267070" y="1130710"/>
            <a:ext cx="8539645" cy="572729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46348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24008" y="1214363"/>
            <a:ext cx="7691572" cy="4093428"/>
          </a:xfrm>
          <a:prstGeom prst="rect">
            <a:avLst/>
          </a:prstGeom>
          <a:solidFill>
            <a:schemeClr val="bg1"/>
          </a:solidFill>
          <a:ln>
            <a:solidFill>
              <a:srgbClr val="1E92A2"/>
            </a:solidFill>
          </a:ln>
        </p:spPr>
        <p:txBody>
          <a:bodyPr wrap="square" numCol="2">
            <a:spAutoFit/>
          </a:bodyPr>
          <a:lstStyle/>
          <a:p>
            <a:pPr eaLnBrk="0" fontAlgn="base" hangingPunct="0">
              <a:spcBef>
                <a:spcPct val="0"/>
              </a:spcBef>
              <a:spcAft>
                <a:spcPct val="0"/>
              </a:spcAft>
              <a:defRPr/>
            </a:pPr>
            <a:r>
              <a:rPr lang="en-US" sz="2000" b="1" dirty="0">
                <a:solidFill>
                  <a:prstClr val="black"/>
                </a:solidFill>
                <a:latin typeface="Trebuchet MS" panose="020B0603020202020204" pitchFamily="34" charset="0"/>
              </a:rPr>
              <a:t>Use</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Genuine compassion – this COULD happen to anyone</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Thoughtful interpretation of the patient’s situation – direct eye contact, taking the extra minute to be sure she knows you CARE</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Sit at her level and talk with her not at her</a:t>
            </a:r>
          </a:p>
          <a:p>
            <a:pPr marL="285750"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Pause often for patient to continue sharing</a:t>
            </a:r>
          </a:p>
          <a:p>
            <a:pPr eaLnBrk="0" fontAlgn="base" hangingPunct="0">
              <a:spcBef>
                <a:spcPct val="0"/>
              </a:spcBef>
              <a:spcAft>
                <a:spcPct val="0"/>
              </a:spcAft>
              <a:defRPr/>
            </a:pPr>
            <a:endParaRPr lang="en-US" sz="2000" dirty="0">
              <a:solidFill>
                <a:prstClr val="black"/>
              </a:solidFill>
              <a:latin typeface="Trebuchet MS" panose="020B0603020202020204" pitchFamily="34" charset="0"/>
            </a:endParaRPr>
          </a:p>
          <a:p>
            <a:pPr lvl="1" eaLnBrk="0" fontAlgn="base" hangingPunct="0">
              <a:spcBef>
                <a:spcPct val="0"/>
              </a:spcBef>
              <a:spcAft>
                <a:spcPct val="0"/>
              </a:spcAft>
              <a:defRPr/>
            </a:pPr>
            <a:r>
              <a:rPr lang="en-US" sz="2000" b="1" dirty="0">
                <a:solidFill>
                  <a:prstClr val="black"/>
                </a:solidFill>
                <a:latin typeface="Trebuchet MS" panose="020B0603020202020204" pitchFamily="34" charset="0"/>
              </a:rPr>
              <a:t>Avoid</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Standing over the patient while talking</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Looking away while she is talking – comes across as either inpatient or dismissive</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Crossing your arms in front of patient – implies I am better than you</a:t>
            </a:r>
          </a:p>
          <a:p>
            <a:pPr marL="742950" lvl="1" indent="-285750" eaLnBrk="0" fontAlgn="base" hangingPunct="0">
              <a:spcBef>
                <a:spcPct val="0"/>
              </a:spcBef>
              <a:spcAft>
                <a:spcPct val="0"/>
              </a:spcAft>
              <a:buFont typeface="Arial" panose="020B0604020202020204" pitchFamily="34" charset="0"/>
              <a:buChar char="•"/>
              <a:defRPr/>
            </a:pPr>
            <a:r>
              <a:rPr lang="en-US" sz="2000" dirty="0">
                <a:solidFill>
                  <a:prstClr val="black"/>
                </a:solidFill>
                <a:latin typeface="Trebuchet MS" panose="020B0603020202020204" pitchFamily="34" charset="0"/>
              </a:rPr>
              <a:t>Interrupting her talking – you come across as telling not inquiring</a:t>
            </a: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84029" y="6295485"/>
            <a:ext cx="723446" cy="41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42066" y="5869519"/>
            <a:ext cx="3353803" cy="261610"/>
          </a:xfrm>
          <a:prstGeom prst="rect">
            <a:avLst/>
          </a:prstGeom>
        </p:spPr>
        <p:txBody>
          <a:bodyPr wrap="none">
            <a:spAutoFit/>
          </a:bodyPr>
          <a:lstStyle/>
          <a:p>
            <a:r>
              <a:rPr lang="en-US" altLang="en-US" sz="1100" dirty="0">
                <a:latin typeface="Trebuchet MS" panose="020B0603020202020204" pitchFamily="34" charset="0"/>
              </a:rPr>
              <a:t>Source: Boston University School of Public Health </a:t>
            </a:r>
          </a:p>
        </p:txBody>
      </p:sp>
      <p:sp>
        <p:nvSpPr>
          <p:cNvPr id="3" name="Rectangle 2"/>
          <p:cNvSpPr/>
          <p:nvPr/>
        </p:nvSpPr>
        <p:spPr>
          <a:xfrm>
            <a:off x="724008" y="5387544"/>
            <a:ext cx="8388835" cy="253916"/>
          </a:xfrm>
          <a:prstGeom prst="rect">
            <a:avLst/>
          </a:prstGeom>
        </p:spPr>
        <p:txBody>
          <a:bodyPr wrap="none">
            <a:spAutoFit/>
          </a:bodyPr>
          <a:lstStyle/>
          <a:p>
            <a:r>
              <a:rPr lang="en-US" altLang="en-US" sz="1050" dirty="0">
                <a:latin typeface="Trebuchet MS" panose="020B0603020202020204" pitchFamily="34" charset="0"/>
              </a:rPr>
              <a:t>*Instances where use may be clinically appropriate (eg, dependence for a patient dependent upon prescribed opioids but not addicted)</a:t>
            </a:r>
          </a:p>
        </p:txBody>
      </p:sp>
      <p:sp>
        <p:nvSpPr>
          <p:cNvPr id="8" name="Title 7"/>
          <p:cNvSpPr>
            <a:spLocks noGrp="1"/>
          </p:cNvSpPr>
          <p:nvPr>
            <p:ph type="title"/>
          </p:nvPr>
        </p:nvSpPr>
        <p:spPr/>
        <p:txBody>
          <a:bodyPr/>
          <a:lstStyle/>
          <a:p>
            <a:r>
              <a:rPr lang="en-US" dirty="0" smtClean="0"/>
              <a:t>Body Language Matters, too</a:t>
            </a:r>
            <a:endParaRPr lang="en-US" dirty="0"/>
          </a:p>
        </p:txBody>
      </p:sp>
      <p:sp>
        <p:nvSpPr>
          <p:cNvPr id="4" name="Footer Placeholder 3"/>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10" name="Slide Number Placeholder 9"/>
          <p:cNvSpPr>
            <a:spLocks noGrp="1"/>
          </p:cNvSpPr>
          <p:nvPr>
            <p:ph type="sldNum" sz="quarter" idx="12"/>
          </p:nvPr>
        </p:nvSpPr>
        <p:spPr/>
        <p:txBody>
          <a:bodyPr/>
          <a:lstStyle/>
          <a:p>
            <a:pPr>
              <a:defRPr/>
            </a:pPr>
            <a:fld id="{C9172A33-F4FF-4E36-821D-E71112213E2B}" type="slidenum">
              <a:rPr lang="en-US" smtClean="0"/>
              <a:pPr>
                <a:defRPr/>
              </a:pPr>
              <a:t>23</a:t>
            </a:fld>
            <a:endParaRPr lang="en-US" dirty="0"/>
          </a:p>
        </p:txBody>
      </p:sp>
    </p:spTree>
    <p:extLst>
      <p:ext uri="{BB962C8B-B14F-4D97-AF65-F5344CB8AC3E}">
        <p14:creationId xmlns:p14="http://schemas.microsoft.com/office/powerpoint/2010/main" val="16559827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384879" y="1971675"/>
            <a:ext cx="858857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600" b="1" dirty="0">
                <a:latin typeface="Trebuchet MS" panose="020B0603020202020204" pitchFamily="34" charset="0"/>
              </a:rPr>
              <a:t>Establishing Your Practice’s Philosophy</a:t>
            </a:r>
          </a:p>
          <a:p>
            <a:pPr algn="ctr"/>
            <a:r>
              <a:rPr lang="en-US" altLang="en-US" sz="3600" b="1" dirty="0">
                <a:latin typeface="Trebuchet MS" panose="020B0603020202020204" pitchFamily="34" charset="0"/>
              </a:rPr>
              <a:t>And Approach to Patients with SUD</a:t>
            </a:r>
          </a:p>
        </p:txBody>
      </p:sp>
      <p:sp>
        <p:nvSpPr>
          <p:cNvPr id="5" name="Right Arrow 4"/>
          <p:cNvSpPr/>
          <p:nvPr/>
        </p:nvSpPr>
        <p:spPr>
          <a:xfrm>
            <a:off x="1730375" y="3379788"/>
            <a:ext cx="6175375" cy="1116012"/>
          </a:xfrm>
          <a:prstGeom prst="rightArrow">
            <a:avLst/>
          </a:prstGeom>
          <a:solidFill>
            <a:srgbClr val="1E92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Trebuchet MS" panose="020B0603020202020204" pitchFamily="34" charset="0"/>
              </a:rPr>
              <a:t>Next Steps</a:t>
            </a:r>
          </a:p>
        </p:txBody>
      </p:sp>
      <p:sp>
        <p:nvSpPr>
          <p:cNvPr id="2" name="Footer Placeholder 1"/>
          <p:cNvSpPr>
            <a:spLocks noGrp="1"/>
          </p:cNvSpPr>
          <p:nvPr>
            <p:ph type="ftr" sz="quarter" idx="11"/>
          </p:nvPr>
        </p:nvSpPr>
        <p:spPr>
          <a:xfrm>
            <a:off x="659165" y="6356350"/>
            <a:ext cx="7706913" cy="365125"/>
          </a:xfrm>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24</a:t>
            </a:fld>
            <a:endParaRPr lang="en-US" dirty="0"/>
          </a:p>
        </p:txBody>
      </p:sp>
    </p:spTree>
    <p:extLst>
      <p:ext uri="{BB962C8B-B14F-4D97-AF65-F5344CB8AC3E}">
        <p14:creationId xmlns:p14="http://schemas.microsoft.com/office/powerpoint/2010/main" val="20349067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5"/>
          <p:cNvSpPr>
            <a:spLocks noChangeArrowheads="1"/>
          </p:cNvSpPr>
          <p:nvPr/>
        </p:nvSpPr>
        <p:spPr bwMode="auto">
          <a:xfrm>
            <a:off x="380206" y="1420919"/>
            <a:ext cx="8229600" cy="4999767"/>
          </a:xfrm>
          <a:prstGeom prst="rect">
            <a:avLst/>
          </a:prstGeom>
          <a:solidFill>
            <a:schemeClr val="bg1"/>
          </a:solidFill>
          <a:ln w="38100">
            <a:solidFill>
              <a:srgbClr val="1E92A2"/>
            </a:solid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285750" indent="-285750" eaLnBrk="1" hangingPunct="1">
              <a:lnSpc>
                <a:spcPct val="107000"/>
              </a:lnSpc>
              <a:spcBef>
                <a:spcPct val="0"/>
              </a:spcBef>
              <a:spcAft>
                <a:spcPts val="800"/>
              </a:spcAft>
              <a:defRPr/>
            </a:pPr>
            <a:r>
              <a:rPr lang="en-US" altLang="en-US" sz="2200" dirty="0">
                <a:latin typeface="Trebuchet MS" panose="020B0603020202020204" pitchFamily="34" charset="0"/>
                <a:ea typeface="Calibri" panose="020F0502020204030204" pitchFamily="34" charset="0"/>
                <a:cs typeface="Times New Roman" panose="02020603050405020304" pitchFamily="18" charset="0"/>
              </a:rPr>
              <a:t>Recognize that pregnancy is a great window of opportunity to empower women to care for their baby and, as a result of her care of the baby, benefits herself.</a:t>
            </a:r>
          </a:p>
          <a:p>
            <a:pPr marL="285750" indent="-285750" eaLnBrk="1" hangingPunct="1">
              <a:lnSpc>
                <a:spcPct val="107000"/>
              </a:lnSpc>
              <a:spcBef>
                <a:spcPct val="0"/>
              </a:spcBef>
              <a:spcAft>
                <a:spcPts val="800"/>
              </a:spcAft>
              <a:defRPr/>
            </a:pPr>
            <a:r>
              <a:rPr lang="en-US" altLang="en-US" sz="2200" dirty="0">
                <a:latin typeface="Trebuchet MS" panose="020B0603020202020204" pitchFamily="34" charset="0"/>
                <a:ea typeface="Calibri" panose="020F0502020204030204" pitchFamily="34" charset="0"/>
                <a:cs typeface="Times New Roman" panose="02020603050405020304" pitchFamily="18" charset="0"/>
              </a:rPr>
              <a:t>Establish your practice’s approach and be consistent!</a:t>
            </a:r>
          </a:p>
          <a:p>
            <a:pPr marL="285750" indent="-285750" eaLnBrk="1" hangingPunct="1">
              <a:lnSpc>
                <a:spcPct val="107000"/>
              </a:lnSpc>
              <a:spcBef>
                <a:spcPct val="0"/>
              </a:spcBef>
              <a:spcAft>
                <a:spcPts val="800"/>
              </a:spcAft>
              <a:defRPr/>
            </a:pPr>
            <a:r>
              <a:rPr lang="en-US" altLang="en-US" sz="2200" dirty="0">
                <a:latin typeface="Trebuchet MS" panose="020B0603020202020204" pitchFamily="34" charset="0"/>
                <a:ea typeface="Calibri" panose="020F0502020204030204" pitchFamily="34" charset="0"/>
                <a:cs typeface="Times New Roman" panose="02020603050405020304" pitchFamily="18" charset="0"/>
              </a:rPr>
              <a:t>What is opioid use disorder and who is affected (universal terminology and definitions for common language) – covered!</a:t>
            </a:r>
          </a:p>
          <a:p>
            <a:pPr marL="285750" indent="-285750" eaLnBrk="1" hangingPunct="1">
              <a:lnSpc>
                <a:spcPct val="107000"/>
              </a:lnSpc>
              <a:spcBef>
                <a:spcPct val="0"/>
              </a:spcBef>
              <a:spcAft>
                <a:spcPts val="800"/>
              </a:spcAft>
              <a:defRPr/>
            </a:pPr>
            <a:r>
              <a:rPr lang="en-US" altLang="en-US" sz="2200" dirty="0">
                <a:latin typeface="Trebuchet MS" panose="020B0603020202020204" pitchFamily="34" charset="0"/>
                <a:ea typeface="Calibri" panose="020F0502020204030204" pitchFamily="34" charset="0"/>
                <a:cs typeface="Times New Roman" panose="02020603050405020304" pitchFamily="18" charset="0"/>
              </a:rPr>
              <a:t>Offer strategies to engage the patient and how to overcome barriers in her life to successful outcomes (Navigators can help!)</a:t>
            </a:r>
          </a:p>
          <a:p>
            <a:pPr marL="285750" indent="-285750" eaLnBrk="1" hangingPunct="1">
              <a:lnSpc>
                <a:spcPct val="107000"/>
              </a:lnSpc>
              <a:spcBef>
                <a:spcPct val="0"/>
              </a:spcBef>
              <a:spcAft>
                <a:spcPts val="800"/>
              </a:spcAft>
              <a:defRPr/>
            </a:pPr>
            <a:r>
              <a:rPr lang="en-US" altLang="en-US" sz="2200" dirty="0">
                <a:latin typeface="Trebuchet MS" panose="020B0603020202020204" pitchFamily="34" charset="0"/>
                <a:ea typeface="Calibri" panose="020F0502020204030204" pitchFamily="34" charset="0"/>
                <a:cs typeface="Times New Roman" panose="02020603050405020304" pitchFamily="18" charset="0"/>
              </a:rPr>
              <a:t>What medications are appropriate during pregnancy? </a:t>
            </a:r>
          </a:p>
          <a:p>
            <a:pPr marL="1028700" lvl="1" eaLnBrk="1" hangingPunct="1">
              <a:lnSpc>
                <a:spcPct val="107000"/>
              </a:lnSpc>
              <a:spcBef>
                <a:spcPct val="0"/>
              </a:spcBef>
              <a:spcAft>
                <a:spcPts val="800"/>
              </a:spcAft>
              <a:defRPr/>
            </a:pPr>
            <a:r>
              <a:rPr lang="en-US" altLang="en-US" sz="1600" dirty="0">
                <a:latin typeface="Trebuchet MS" panose="020B0603020202020204" pitchFamily="34" charset="0"/>
                <a:ea typeface="Calibri" panose="020F0502020204030204" pitchFamily="34" charset="0"/>
                <a:cs typeface="Times New Roman" panose="02020603050405020304" pitchFamily="18" charset="0"/>
              </a:rPr>
              <a:t>Medication Assisted Treatment (MAT): Methadone vs. Buprenorphine (ie, Subutex/Suboxone) regimens – and accept patients who are NOT willing to take the treatment </a:t>
            </a:r>
          </a:p>
        </p:txBody>
      </p:sp>
      <p:sp>
        <p:nvSpPr>
          <p:cNvPr id="2" name="Rectangle 1"/>
          <p:cNvSpPr/>
          <p:nvPr/>
        </p:nvSpPr>
        <p:spPr>
          <a:xfrm>
            <a:off x="507206" y="1055990"/>
            <a:ext cx="8428038" cy="368300"/>
          </a:xfrm>
          <a:prstGeom prst="rect">
            <a:avLst/>
          </a:prstGeom>
          <a:solidFill>
            <a:schemeClr val="bg1">
              <a:lumMod val="95000"/>
            </a:schemeClr>
          </a:solidFill>
        </p:spPr>
        <p:txBody>
          <a:bodyPr>
            <a:spAutoFit/>
          </a:bodyPr>
          <a:lstStyle/>
          <a:p>
            <a:pPr eaLnBrk="1" hangingPunct="1">
              <a:lnSpc>
                <a:spcPct val="107000"/>
              </a:lnSpc>
              <a:spcAft>
                <a:spcPts val="800"/>
              </a:spcAft>
              <a:defRPr/>
            </a:pPr>
            <a:r>
              <a:rPr lang="en-US" altLang="en-US" b="1" dirty="0">
                <a:latin typeface="Trebuchet MS" panose="020B0603020202020204" pitchFamily="34" charset="0"/>
                <a:ea typeface="Calibri" panose="020F0502020204030204" pitchFamily="34" charset="0"/>
                <a:cs typeface="Times New Roman" panose="02020603050405020304" pitchFamily="18" charset="0"/>
              </a:rPr>
              <a:t>Provide staff-wide (clinical and non-clinical staff) education on SUDs. </a:t>
            </a:r>
            <a:endParaRPr lang="en-US" altLang="en-US" sz="1600" b="1"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5" name="Title 4"/>
          <p:cNvSpPr>
            <a:spLocks noGrp="1"/>
          </p:cNvSpPr>
          <p:nvPr>
            <p:ph type="title"/>
          </p:nvPr>
        </p:nvSpPr>
        <p:spPr/>
        <p:txBody>
          <a:bodyPr/>
          <a:lstStyle/>
          <a:p>
            <a:pPr>
              <a:lnSpc>
                <a:spcPts val="3200"/>
              </a:lnSpc>
            </a:pPr>
            <a:r>
              <a:rPr lang="en-US" sz="2400" dirty="0"/>
              <a:t>Professional Education </a:t>
            </a:r>
            <a:br>
              <a:rPr lang="en-US" sz="2400" dirty="0"/>
            </a:br>
            <a:r>
              <a:rPr lang="en-US" sz="2400" dirty="0"/>
              <a:t>Improves Outcomes for Mother and </a:t>
            </a:r>
            <a:r>
              <a:rPr lang="en-US" sz="2400" dirty="0" smtClean="0"/>
              <a:t>Baby</a:t>
            </a:r>
            <a:endParaRPr lang="en-US" sz="2400" dirty="0"/>
          </a:p>
        </p:txBody>
      </p:sp>
      <p:sp>
        <p:nvSpPr>
          <p:cNvPr id="3" name="Footer Placeholder 2"/>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4" name="Slide Number Placeholder 3"/>
          <p:cNvSpPr>
            <a:spLocks noGrp="1"/>
          </p:cNvSpPr>
          <p:nvPr>
            <p:ph type="sldNum" sz="quarter" idx="12"/>
          </p:nvPr>
        </p:nvSpPr>
        <p:spPr/>
        <p:txBody>
          <a:bodyPr/>
          <a:lstStyle/>
          <a:p>
            <a:pPr>
              <a:defRPr/>
            </a:pPr>
            <a:fld id="{7D72CEF5-8DDA-492D-BAD6-80C8BE8F55CC}" type="slidenum">
              <a:rPr lang="en-US" smtClean="0"/>
              <a:pPr>
                <a:defRPr/>
              </a:pPr>
              <a:t>25</a:t>
            </a:fld>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1"/>
          <p:cNvSpPr>
            <a:spLocks noChangeArrowheads="1"/>
          </p:cNvSpPr>
          <p:nvPr/>
        </p:nvSpPr>
        <p:spPr bwMode="auto">
          <a:xfrm>
            <a:off x="225425" y="1387475"/>
            <a:ext cx="8564563" cy="542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200150" indent="-28575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0" indent="0" eaLnBrk="1" hangingPunct="1">
              <a:lnSpc>
                <a:spcPct val="107000"/>
              </a:lnSpc>
              <a:spcAft>
                <a:spcPts val="800"/>
              </a:spcAft>
              <a:defRPr/>
            </a:pPr>
            <a:r>
              <a:rPr lang="en-US" altLang="en-US" sz="2200" dirty="0">
                <a:latin typeface="Trebuchet MS" panose="020B0603020202020204" pitchFamily="34" charset="0"/>
                <a:ea typeface="Calibri" panose="020F0502020204030204" pitchFamily="34" charset="0"/>
                <a:cs typeface="Times New Roman" panose="02020603050405020304" pitchFamily="18" charset="0"/>
              </a:rPr>
              <a:t>Practices should </a:t>
            </a:r>
            <a:r>
              <a:rPr lang="en-US" altLang="en-US" sz="2200" b="1" u="sng" dirty="0">
                <a:latin typeface="Trebuchet MS" panose="020B0603020202020204" pitchFamily="34" charset="0"/>
                <a:ea typeface="Calibri" panose="020F0502020204030204" pitchFamily="34" charset="0"/>
                <a:cs typeface="Times New Roman" panose="02020603050405020304" pitchFamily="18" charset="0"/>
              </a:rPr>
              <a:t>clearly define</a:t>
            </a:r>
            <a:r>
              <a:rPr lang="en-US" altLang="en-US" sz="2200" b="1" dirty="0">
                <a:latin typeface="Trebuchet MS" panose="020B0603020202020204" pitchFamily="34" charset="0"/>
                <a:ea typeface="Calibri" panose="020F0502020204030204" pitchFamily="34" charset="0"/>
                <a:cs typeface="Times New Roman" panose="02020603050405020304" pitchFamily="18" charset="0"/>
              </a:rPr>
              <a:t> </a:t>
            </a:r>
            <a:r>
              <a:rPr lang="en-US" altLang="en-US" sz="2200" dirty="0">
                <a:latin typeface="Trebuchet MS" panose="020B0603020202020204" pitchFamily="34" charset="0"/>
                <a:ea typeface="Calibri" panose="020F0502020204030204" pitchFamily="34" charset="0"/>
                <a:cs typeface="Times New Roman" panose="02020603050405020304" pitchFamily="18" charset="0"/>
              </a:rPr>
              <a:t>the approach to screening and testing pregnant patients for opioid use based on what best meets their resources, expertise, and capacity. </a:t>
            </a:r>
          </a:p>
          <a:p>
            <a:pPr lvl="1" eaLnBrk="1" hangingPunct="1">
              <a:lnSpc>
                <a:spcPct val="107000"/>
              </a:lnSpc>
              <a:spcAft>
                <a:spcPts val="800"/>
              </a:spcAft>
              <a:buFont typeface="Arial" panose="020B0604020202020204" pitchFamily="34" charset="0"/>
              <a:buChar char="•"/>
              <a:defRPr/>
            </a:pPr>
            <a:r>
              <a:rPr lang="en-US" altLang="en-US" sz="2200" dirty="0">
                <a:latin typeface="Trebuchet MS" panose="020B0603020202020204" pitchFamily="34" charset="0"/>
                <a:ea typeface="Calibri" panose="020F0502020204030204" pitchFamily="34" charset="0"/>
                <a:cs typeface="Times New Roman" panose="02020603050405020304" pitchFamily="18" charset="0"/>
              </a:rPr>
              <a:t>An important first step is for all practices should initiate is mapping of local resources such as, identifying available treatment centers for pregnant women and locating buprenorphine prescribing providers (see enclosed guide)</a:t>
            </a:r>
          </a:p>
          <a:p>
            <a:pPr lvl="2" eaLnBrk="1" hangingPunct="1">
              <a:lnSpc>
                <a:spcPct val="107000"/>
              </a:lnSpc>
              <a:spcAft>
                <a:spcPts val="800"/>
              </a:spcAft>
              <a:buFont typeface="Wingdings" panose="05000000000000000000" pitchFamily="2" charset="2"/>
              <a:buChar char="Ø"/>
              <a:defRPr/>
            </a:pPr>
            <a:r>
              <a:rPr lang="en-US" altLang="en-US" sz="2000" dirty="0">
                <a:latin typeface="Trebuchet MS" panose="020B0603020202020204" pitchFamily="34" charset="0"/>
                <a:ea typeface="Calibri" panose="020F0502020204030204" pitchFamily="34" charset="0"/>
                <a:cs typeface="Times New Roman" panose="02020603050405020304" pitchFamily="18" charset="0"/>
              </a:rPr>
              <a:t>Educate </a:t>
            </a:r>
            <a:r>
              <a:rPr lang="en-US" altLang="en-US" sz="2000" u="sng" dirty="0">
                <a:latin typeface="Trebuchet MS" panose="020B0603020202020204" pitchFamily="34" charset="0"/>
                <a:ea typeface="Calibri" panose="020F0502020204030204" pitchFamily="34" charset="0"/>
                <a:cs typeface="Times New Roman" panose="02020603050405020304" pitchFamily="18" charset="0"/>
              </a:rPr>
              <a:t>ALL</a:t>
            </a:r>
            <a:r>
              <a:rPr lang="en-US" altLang="en-US" sz="2000" dirty="0">
                <a:latin typeface="Trebuchet MS" panose="020B0603020202020204" pitchFamily="34" charset="0"/>
                <a:ea typeface="Calibri" panose="020F0502020204030204" pitchFamily="34" charset="0"/>
                <a:cs typeface="Times New Roman" panose="02020603050405020304" pitchFamily="18" charset="0"/>
              </a:rPr>
              <a:t> staff on the practice approach to care and why you are screening, explain the reasons (eg, identify patients early on for care, next steps, NICU stay, etc.).  </a:t>
            </a:r>
          </a:p>
          <a:p>
            <a:pPr lvl="2" eaLnBrk="1" hangingPunct="1">
              <a:lnSpc>
                <a:spcPct val="107000"/>
              </a:lnSpc>
              <a:spcAft>
                <a:spcPts val="800"/>
              </a:spcAft>
              <a:buFont typeface="Wingdings" panose="05000000000000000000" pitchFamily="2" charset="2"/>
              <a:buChar char="Ø"/>
              <a:defRPr/>
            </a:pPr>
            <a:r>
              <a:rPr lang="en-US" altLang="en-US" sz="2000" dirty="0">
                <a:latin typeface="Trebuchet MS" panose="020B0603020202020204" pitchFamily="34" charset="0"/>
                <a:ea typeface="Calibri" panose="020F0502020204030204" pitchFamily="34" charset="0"/>
                <a:cs typeface="Times New Roman" panose="02020603050405020304" pitchFamily="18" charset="0"/>
              </a:rPr>
              <a:t>Explain to staff why withdrawing a mom while pregnant is not optimal</a:t>
            </a:r>
          </a:p>
          <a:p>
            <a:pPr lvl="2" eaLnBrk="1" hangingPunct="1">
              <a:lnSpc>
                <a:spcPct val="107000"/>
              </a:lnSpc>
              <a:spcAft>
                <a:spcPts val="800"/>
              </a:spcAft>
              <a:buFont typeface="Wingdings" panose="05000000000000000000" pitchFamily="2" charset="2"/>
              <a:buChar char="Ø"/>
              <a:defRPr/>
            </a:pPr>
            <a:r>
              <a:rPr lang="en-US" altLang="en-US" sz="2000" dirty="0">
                <a:latin typeface="Trebuchet MS" panose="020B0603020202020204" pitchFamily="34" charset="0"/>
                <a:ea typeface="Calibri" panose="020F0502020204030204" pitchFamily="34" charset="0"/>
                <a:cs typeface="Times New Roman" panose="02020603050405020304" pitchFamily="18" charset="0"/>
              </a:rPr>
              <a:t>Ensure everyone is committed to using the RIGHT language</a:t>
            </a:r>
          </a:p>
          <a:p>
            <a:pPr marL="914400" lvl="2" indent="0" eaLnBrk="1" hangingPunct="1">
              <a:lnSpc>
                <a:spcPct val="107000"/>
              </a:lnSpc>
              <a:spcAft>
                <a:spcPts val="800"/>
              </a:spcAft>
              <a:defRPr/>
            </a:pPr>
            <a:endParaRPr lang="en-US" altLang="en-US" sz="20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5" name="Title 4"/>
          <p:cNvSpPr>
            <a:spLocks noGrp="1"/>
          </p:cNvSpPr>
          <p:nvPr>
            <p:ph type="title"/>
          </p:nvPr>
        </p:nvSpPr>
        <p:spPr/>
        <p:txBody>
          <a:bodyPr/>
          <a:lstStyle/>
          <a:p>
            <a:r>
              <a:rPr lang="en-US" dirty="0"/>
              <a:t>Practice </a:t>
            </a:r>
            <a:r>
              <a:rPr lang="en-US" dirty="0" smtClean="0"/>
              <a:t>Approach</a:t>
            </a:r>
            <a:endParaRPr lang="en-US"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26</a:t>
            </a:fld>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549400"/>
          </a:xfrm>
        </p:spPr>
        <p:txBody>
          <a:bodyPr/>
          <a:lstStyle/>
          <a:p>
            <a:r>
              <a:rPr lang="en-US" sz="4400" dirty="0"/>
              <a:t>Professional Education for You and Your </a:t>
            </a:r>
            <a:r>
              <a:rPr lang="en-US" sz="4400" dirty="0" smtClean="0"/>
              <a:t>Team</a:t>
            </a:r>
            <a:endParaRPr lang="en-US" sz="4400" dirty="0"/>
          </a:p>
        </p:txBody>
      </p:sp>
      <p:sp>
        <p:nvSpPr>
          <p:cNvPr id="6" name="Content Placeholder 5"/>
          <p:cNvSpPr>
            <a:spLocks noGrp="1"/>
          </p:cNvSpPr>
          <p:nvPr>
            <p:ph idx="1"/>
          </p:nvPr>
        </p:nvSpPr>
        <p:spPr/>
        <p:txBody>
          <a:bodyPr>
            <a:normAutofit fontScale="77500" lnSpcReduction="20000"/>
          </a:bodyPr>
          <a:lstStyle/>
          <a:p>
            <a:pPr marL="285750" indent="-285750">
              <a:lnSpc>
                <a:spcPct val="107000"/>
              </a:lnSpc>
              <a:spcAft>
                <a:spcPts val="800"/>
              </a:spcAft>
              <a:defRPr/>
            </a:pPr>
            <a:r>
              <a:rPr lang="en-US" altLang="en-US" dirty="0">
                <a:latin typeface="Trebuchet MS" panose="020B0603020202020204" pitchFamily="34" charset="0"/>
                <a:ea typeface="Calibri" panose="020F0502020204030204" pitchFamily="34" charset="0"/>
                <a:cs typeface="Times New Roman" panose="02020603050405020304" pitchFamily="18" charset="0"/>
              </a:rPr>
              <a:t>Ensure that you and your team are all on the same page regarding harm reduction interventions/programs for patients</a:t>
            </a:r>
          </a:p>
          <a:p>
            <a:pPr marL="285750" indent="-285750">
              <a:lnSpc>
                <a:spcPct val="107000"/>
              </a:lnSpc>
              <a:spcAft>
                <a:spcPts val="800"/>
              </a:spcAft>
              <a:defRPr/>
            </a:pPr>
            <a:r>
              <a:rPr lang="en-US" altLang="en-US" dirty="0">
                <a:latin typeface="Trebuchet MS" panose="020B0603020202020204" pitchFamily="34" charset="0"/>
                <a:ea typeface="Calibri" panose="020F0502020204030204" pitchFamily="34" charset="0"/>
                <a:cs typeface="Times New Roman" panose="02020603050405020304" pitchFamily="18" charset="0"/>
              </a:rPr>
              <a:t>Work collaboratively to ensure appropriate levels of treatment maintained throughout the delivery</a:t>
            </a:r>
          </a:p>
          <a:p>
            <a:pPr marL="285750" indent="-285750">
              <a:lnSpc>
                <a:spcPct val="107000"/>
              </a:lnSpc>
              <a:spcAft>
                <a:spcPts val="800"/>
              </a:spcAft>
              <a:defRPr/>
            </a:pPr>
            <a:r>
              <a:rPr lang="en-US" altLang="en-US" dirty="0">
                <a:latin typeface="Trebuchet MS" panose="020B0603020202020204" pitchFamily="34" charset="0"/>
                <a:ea typeface="Calibri" panose="020F0502020204030204" pitchFamily="34" charset="0"/>
                <a:cs typeface="Times New Roman" panose="02020603050405020304" pitchFamily="18" charset="0"/>
              </a:rPr>
              <a:t>Learn who your patient / client plans to use for Pediatrician and collaborate with that provider in the solution and be sure they are prepared for care</a:t>
            </a:r>
          </a:p>
          <a:p>
            <a:pPr marL="285750" indent="-285750">
              <a:lnSpc>
                <a:spcPct val="107000"/>
              </a:lnSpc>
              <a:spcAft>
                <a:spcPts val="800"/>
              </a:spcAft>
              <a:defRPr/>
            </a:pPr>
            <a:r>
              <a:rPr lang="en-US" altLang="en-US" dirty="0">
                <a:latin typeface="Trebuchet MS" panose="020B0603020202020204" pitchFamily="34" charset="0"/>
                <a:ea typeface="Calibri" panose="020F0502020204030204" pitchFamily="34" charset="0"/>
                <a:cs typeface="Times New Roman" panose="02020603050405020304" pitchFamily="18" charset="0"/>
              </a:rPr>
              <a:t>Identify community resources with which to partner (</a:t>
            </a:r>
            <a:r>
              <a:rPr lang="en-US" altLang="en-US" dirty="0" smtClean="0">
                <a:latin typeface="Trebuchet MS" panose="020B0603020202020204" pitchFamily="34" charset="0"/>
                <a:ea typeface="Calibri" panose="020F0502020204030204" pitchFamily="34" charset="0"/>
                <a:cs typeface="Times New Roman" panose="02020603050405020304" pitchFamily="18" charset="0"/>
              </a:rPr>
              <a:t>e.g., </a:t>
            </a:r>
            <a:r>
              <a:rPr lang="en-US" altLang="en-US" dirty="0">
                <a:latin typeface="Trebuchet MS" panose="020B0603020202020204" pitchFamily="34" charset="0"/>
                <a:ea typeface="Calibri" panose="020F0502020204030204" pitchFamily="34" charset="0"/>
                <a:cs typeface="Times New Roman" panose="02020603050405020304" pitchFamily="18" charset="0"/>
              </a:rPr>
              <a:t>agencies that treat SUD, domestic violence shelters, WIC, home visiting agencies etc.)</a:t>
            </a:r>
          </a:p>
          <a:p>
            <a:pPr marL="285750" indent="-285750">
              <a:lnSpc>
                <a:spcPct val="107000"/>
              </a:lnSpc>
              <a:spcAft>
                <a:spcPts val="800"/>
              </a:spcAft>
              <a:defRPr/>
            </a:pPr>
            <a:r>
              <a:rPr lang="en-US" altLang="en-US" dirty="0">
                <a:latin typeface="Trebuchet MS" panose="020B0603020202020204" pitchFamily="34" charset="0"/>
                <a:ea typeface="Calibri" panose="020F0502020204030204" pitchFamily="34" charset="0"/>
                <a:cs typeface="Times New Roman" panose="02020603050405020304" pitchFamily="18" charset="0"/>
              </a:rPr>
              <a:t>Contact Opioid Navigators like Davina or CHS provider</a:t>
            </a:r>
          </a:p>
          <a:p>
            <a:endParaRPr lang="en-US"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27</a:t>
            </a:fld>
            <a:endParaRPr lang="en-US" dirty="0"/>
          </a:p>
        </p:txBody>
      </p:sp>
    </p:spTree>
    <p:extLst>
      <p:ext uri="{BB962C8B-B14F-4D97-AF65-F5344CB8AC3E}">
        <p14:creationId xmlns:p14="http://schemas.microsoft.com/office/powerpoint/2010/main" val="23369180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Screening vs. Testing</a:t>
            </a:r>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5" name="Rectangle 4"/>
          <p:cNvSpPr/>
          <p:nvPr/>
        </p:nvSpPr>
        <p:spPr>
          <a:xfrm>
            <a:off x="318591" y="2816194"/>
            <a:ext cx="8437562" cy="2862322"/>
          </a:xfrm>
          <a:prstGeom prst="rect">
            <a:avLst/>
          </a:prstGeom>
        </p:spPr>
        <p:txBody>
          <a:bodyPr>
            <a:spAutoFit/>
          </a:bodyPr>
          <a:lstStyle/>
          <a:p>
            <a:pPr>
              <a:defRPr/>
            </a:pPr>
            <a:r>
              <a:rPr lang="en-US" sz="2000" b="1" dirty="0">
                <a:latin typeface="Trebuchet MS" panose="020B0603020202020204" pitchFamily="34" charset="0"/>
              </a:rPr>
              <a:t>A positive drug test result is not in itself diagnostic of opioid use disorder or its severity</a:t>
            </a:r>
            <a:r>
              <a:rPr lang="en-US" sz="2000" dirty="0">
                <a:latin typeface="Trebuchet MS" panose="020B0603020202020204" pitchFamily="34" charset="0"/>
              </a:rPr>
              <a:t>. </a:t>
            </a:r>
          </a:p>
          <a:p>
            <a:pPr marL="285750" indent="-285750">
              <a:buFont typeface="Arial" panose="020B0604020202020204" pitchFamily="34" charset="0"/>
              <a:buChar char="•"/>
              <a:defRPr/>
            </a:pPr>
            <a:r>
              <a:rPr lang="en-US" sz="2000" dirty="0">
                <a:latin typeface="Trebuchet MS" panose="020B0603020202020204" pitchFamily="34" charset="0"/>
              </a:rPr>
              <a:t>Urine drug testing only assesses for current or recent substance use; therefore, a negative test </a:t>
            </a:r>
            <a:r>
              <a:rPr lang="en-US" sz="2000" b="1" u="sng" dirty="0">
                <a:latin typeface="Trebuchet MS" panose="020B0603020202020204" pitchFamily="34" charset="0"/>
              </a:rPr>
              <a:t>does not </a:t>
            </a:r>
            <a:r>
              <a:rPr lang="en-US" sz="2000" dirty="0">
                <a:latin typeface="Trebuchet MS" panose="020B0603020202020204" pitchFamily="34" charset="0"/>
              </a:rPr>
              <a:t>rule out sporadic substance use. Also, urine toxicology testing may not detect many substances, including synthetic opioids, some benzodiazepines, and designer drugs. </a:t>
            </a:r>
          </a:p>
          <a:p>
            <a:pPr marL="285750" indent="-285750">
              <a:buFont typeface="Arial" panose="020B0604020202020204" pitchFamily="34" charset="0"/>
              <a:buChar char="•"/>
              <a:defRPr/>
            </a:pPr>
            <a:r>
              <a:rPr lang="en-US" sz="2000" dirty="0">
                <a:latin typeface="Trebuchet MS" panose="020B0603020202020204" pitchFamily="34" charset="0"/>
              </a:rPr>
              <a:t>False-positive test results can occur with immune-assay testing and legal consequences can be devastating to the patient and her family.</a:t>
            </a:r>
          </a:p>
        </p:txBody>
      </p:sp>
      <p:sp>
        <p:nvSpPr>
          <p:cNvPr id="6" name="Rectangle 5"/>
          <p:cNvSpPr/>
          <p:nvPr/>
        </p:nvSpPr>
        <p:spPr>
          <a:xfrm>
            <a:off x="318591" y="1321539"/>
            <a:ext cx="8570912" cy="1631216"/>
          </a:xfrm>
          <a:prstGeom prst="rect">
            <a:avLst/>
          </a:prstGeom>
        </p:spPr>
        <p:txBody>
          <a:bodyPr>
            <a:spAutoFit/>
          </a:bodyPr>
          <a:lstStyle/>
          <a:p>
            <a:pPr>
              <a:defRPr/>
            </a:pPr>
            <a:r>
              <a:rPr lang="en-US" sz="2000" dirty="0">
                <a:latin typeface="Trebuchet MS" panose="020B0603020202020204" pitchFamily="34" charset="0"/>
              </a:rPr>
              <a:t>Screening based only on factors such as poor adherence to prenatal care or prior adverse pregnancy outcome can lead to missed cases, and may add to stereotyping and stigma. </a:t>
            </a:r>
            <a:r>
              <a:rPr lang="en-US" sz="2000" b="1" u="sng" dirty="0">
                <a:solidFill>
                  <a:srgbClr val="1E92A2"/>
                </a:solidFill>
                <a:latin typeface="Trebuchet MS" panose="020B0603020202020204" pitchFamily="34" charset="0"/>
              </a:rPr>
              <a:t>Therefore, it is essential that screening be universal and consistent patient to patient.</a:t>
            </a:r>
          </a:p>
          <a:p>
            <a:pPr>
              <a:defRPr/>
            </a:pPr>
            <a:endParaRPr lang="en-US" sz="2000" dirty="0">
              <a:latin typeface="Trebuchet MS" panose="020B0603020202020204" pitchFamily="34" charset="0"/>
            </a:endParaRPr>
          </a:p>
        </p:txBody>
      </p:sp>
      <p:sp>
        <p:nvSpPr>
          <p:cNvPr id="3" name="Rectangle 2"/>
          <p:cNvSpPr/>
          <p:nvPr/>
        </p:nvSpPr>
        <p:spPr>
          <a:xfrm>
            <a:off x="107264" y="5732156"/>
            <a:ext cx="7539050" cy="600164"/>
          </a:xfrm>
          <a:prstGeom prst="rect">
            <a:avLst/>
          </a:prstGeom>
        </p:spPr>
        <p:txBody>
          <a:bodyPr wrap="square">
            <a:spAutoFit/>
          </a:bodyPr>
          <a:lstStyle/>
          <a:p>
            <a:pPr eaLnBrk="1" hangingPunct="1"/>
            <a:r>
              <a:rPr lang="en-US" altLang="en-US" sz="1100" dirty="0">
                <a:solidFill>
                  <a:srgbClr val="000000"/>
                </a:solidFill>
                <a:latin typeface="Trebuchet MS" panose="020B0603020202020204" pitchFamily="34" charset="0"/>
              </a:rPr>
              <a:t>Source: ACOG. Opioid Use and Opioid Use Disorder in Pregnancy. Opinion No. 711. ACOG Committee Opinion on Obstetric Practice &amp; the American Society of Addiction Medicine. Replace Opinion No. 524, May 2012. Published August 2017.</a:t>
            </a:r>
            <a:endParaRPr lang="en-US" altLang="en-US" sz="1100" dirty="0">
              <a:latin typeface="Trebuchet MS" panose="020B0603020202020204"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Screening vs. Testing per ACOG</a:t>
            </a:r>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934" y="1152247"/>
            <a:ext cx="4261430" cy="52664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7376" y="1541369"/>
            <a:ext cx="4243107" cy="408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647896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Objectives</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Understand Substance Use Disorder </a:t>
            </a:r>
          </a:p>
          <a:p>
            <a:pPr lvl="1"/>
            <a:r>
              <a:rPr lang="en-US" smtClean="0"/>
              <a:t>How and Where Does Dependence Begin</a:t>
            </a:r>
          </a:p>
          <a:p>
            <a:pPr lvl="1"/>
            <a:r>
              <a:rPr lang="en-US" smtClean="0"/>
              <a:t>Impact for Pregnant Patients</a:t>
            </a:r>
          </a:p>
          <a:p>
            <a:pPr lvl="1"/>
            <a:r>
              <a:rPr lang="en-US" smtClean="0"/>
              <a:t>Appropriate behaviors | language = compassion</a:t>
            </a:r>
          </a:p>
          <a:p>
            <a:r>
              <a:rPr lang="en-US" smtClean="0"/>
              <a:t>Establish Your Practice Philosophy &amp; Awareness of Hospital Experiences</a:t>
            </a:r>
          </a:p>
          <a:p>
            <a:pPr lvl="1"/>
            <a:r>
              <a:rPr lang="en-US" smtClean="0"/>
              <a:t>If OBGYN office  – commitment to screening, plan for treatment or referral and awareness of birthing hospital’s approach</a:t>
            </a:r>
          </a:p>
          <a:p>
            <a:pPr lvl="1"/>
            <a:r>
              <a:rPr lang="en-US" smtClean="0"/>
              <a:t>If Mental Health or Chemical Dependency Provider – commitment to prioritize pregnant patients and work collaboratively with OBGYN and birthing hospital, know each hospitals approach</a:t>
            </a:r>
          </a:p>
          <a:p>
            <a:r>
              <a:rPr lang="en-US" smtClean="0"/>
              <a:t>Understand importance of Motivational Interviewing</a:t>
            </a:r>
          </a:p>
          <a:p>
            <a:r>
              <a:rPr lang="en-US" smtClean="0"/>
              <a:t>Incorporate Trauma Informed Care concepts</a:t>
            </a:r>
          </a:p>
          <a:p>
            <a:r>
              <a:rPr lang="en-US" smtClean="0"/>
              <a:t>Consider Positive Direction Model/Toolkit as Roadmap</a:t>
            </a:r>
          </a:p>
          <a:p>
            <a:endParaRPr lang="en-US" dirty="0"/>
          </a:p>
        </p:txBody>
      </p:sp>
      <p:sp>
        <p:nvSpPr>
          <p:cNvPr id="4" name="Footer Placeholder 3"/>
          <p:cNvSpPr>
            <a:spLocks noGrp="1"/>
          </p:cNvSpPr>
          <p:nvPr>
            <p:ph type="ftr" sz="quarter" idx="11"/>
          </p:nvPr>
        </p:nvSpPr>
        <p:spPr>
          <a:xfrm>
            <a:off x="659165" y="6356350"/>
            <a:ext cx="7698254" cy="365125"/>
          </a:xfrm>
        </p:spPr>
        <p:txBody>
          <a:bodyPr/>
          <a:lstStyle/>
          <a:p>
            <a:r>
              <a:rPr lang="en-US" dirty="0" smtClean="0"/>
              <a:t>Some Information Adapted from ACOG District II Presentation Opioid Use Disorder Bundle, 2018</a:t>
            </a:r>
            <a:endParaRPr lang="en-US" dirty="0"/>
          </a:p>
        </p:txBody>
      </p:sp>
      <p:sp>
        <p:nvSpPr>
          <p:cNvPr id="5" name="Slide Number Placeholder 4"/>
          <p:cNvSpPr>
            <a:spLocks noGrp="1"/>
          </p:cNvSpPr>
          <p:nvPr>
            <p:ph type="sldNum" sz="quarter" idx="12"/>
          </p:nvPr>
        </p:nvSpPr>
        <p:spPr/>
        <p:txBody>
          <a:bodyPr/>
          <a:lstStyle/>
          <a:p>
            <a:fld id="{C9172A33-F4FF-4E36-821D-E71112213E2B}" type="slidenum">
              <a:rPr lang="en-US" smtClean="0"/>
              <a:pPr/>
              <a:t>3</a:t>
            </a:fld>
            <a:endParaRPr lang="en-US" dirty="0"/>
          </a:p>
        </p:txBody>
      </p:sp>
    </p:spTree>
    <p:extLst>
      <p:ext uri="{BB962C8B-B14F-4D97-AF65-F5344CB8AC3E}">
        <p14:creationId xmlns:p14="http://schemas.microsoft.com/office/powerpoint/2010/main" val="10057773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ACOG Screening Guidance</a:t>
            </a:r>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6" name="Slide Number Placeholder 5"/>
          <p:cNvSpPr>
            <a:spLocks noGrp="1"/>
          </p:cNvSpPr>
          <p:nvPr>
            <p:ph type="sldNum" sz="quarter" idx="12"/>
          </p:nvPr>
        </p:nvSpPr>
        <p:spPr/>
        <p:txBody>
          <a:bodyPr/>
          <a:lstStyle/>
          <a:p>
            <a:pPr>
              <a:defRPr/>
            </a:pPr>
            <a:fld id="{C9172A33-F4FF-4E36-821D-E71112213E2B}" type="slidenum">
              <a:rPr lang="en-US" smtClean="0"/>
              <a:pPr>
                <a:defRPr/>
              </a:pPr>
              <a:t>30</a:t>
            </a:fld>
            <a:endParaRPr lang="en-US" dirty="0"/>
          </a:p>
        </p:txBody>
      </p:sp>
      <p:sp>
        <p:nvSpPr>
          <p:cNvPr id="3" name="Content Placeholder 2"/>
          <p:cNvSpPr>
            <a:spLocks noGrp="1"/>
          </p:cNvSpPr>
          <p:nvPr>
            <p:ph idx="4294967295"/>
          </p:nvPr>
        </p:nvSpPr>
        <p:spPr>
          <a:xfrm>
            <a:off x="0" y="1147763"/>
            <a:ext cx="7886700" cy="3362325"/>
          </a:xfrm>
        </p:spPr>
        <p:txBody>
          <a:bodyPr rtlCol="0">
            <a:normAutofit fontScale="70000" lnSpcReduction="20000"/>
          </a:bodyPr>
          <a:lstStyle/>
          <a:p>
            <a:pPr marL="342900" indent="-342900" eaLnBrk="1" fontAlgn="auto" hangingPunct="1">
              <a:spcAft>
                <a:spcPts val="0"/>
              </a:spcAft>
              <a:defRPr/>
            </a:pPr>
            <a:r>
              <a:rPr lang="en-US" dirty="0">
                <a:latin typeface="Trebuchet MS" panose="020B0603020202020204" pitchFamily="34" charset="0"/>
              </a:rPr>
              <a:t>Screening for substance use should be part of comprehensive obstetric care and should be done at the first prenatal visit in partnership with pregnant woman. Screening based only on factors, such as poor adherence to prenatal care or prior adverse pregnancy outcome, can lead to missed cases, and may add to stereotyping and stigma. </a:t>
            </a:r>
          </a:p>
          <a:p>
            <a:pPr marL="342900" lvl="1" indent="0" eaLnBrk="1" fontAlgn="auto" hangingPunct="1">
              <a:spcAft>
                <a:spcPts val="0"/>
              </a:spcAft>
              <a:buNone/>
              <a:defRPr/>
            </a:pPr>
            <a:endParaRPr lang="en-US" sz="2100" b="1" u="sng" dirty="0">
              <a:solidFill>
                <a:srgbClr val="1E92A2"/>
              </a:solidFill>
              <a:latin typeface="Trebuchet MS" panose="020B0603020202020204" pitchFamily="34" charset="0"/>
            </a:endParaRPr>
          </a:p>
          <a:p>
            <a:pPr marL="342900" indent="-342900" eaLnBrk="1" fontAlgn="auto" hangingPunct="1">
              <a:spcAft>
                <a:spcPts val="0"/>
              </a:spcAft>
              <a:defRPr/>
            </a:pPr>
            <a:r>
              <a:rPr lang="en-US" dirty="0">
                <a:latin typeface="Trebuchet MS" panose="020B0603020202020204" pitchFamily="34" charset="0"/>
              </a:rPr>
              <a:t>Early </a:t>
            </a:r>
            <a:r>
              <a:rPr lang="en-US" b="1" dirty="0">
                <a:latin typeface="Trebuchet MS" panose="020B0603020202020204" pitchFamily="34" charset="0"/>
              </a:rPr>
              <a:t>universal screening, brief intervention </a:t>
            </a:r>
            <a:r>
              <a:rPr lang="en-US" dirty="0">
                <a:latin typeface="Trebuchet MS" panose="020B0603020202020204" pitchFamily="34" charset="0"/>
              </a:rPr>
              <a:t>(such as engaging the patient in a short conversation, providing feedback and advice), and </a:t>
            </a:r>
            <a:r>
              <a:rPr lang="en-US" b="1" dirty="0">
                <a:latin typeface="Trebuchet MS" panose="020B0603020202020204" pitchFamily="34" charset="0"/>
              </a:rPr>
              <a:t>referral for treatment (SBIRT) </a:t>
            </a:r>
            <a:r>
              <a:rPr lang="en-US" dirty="0">
                <a:latin typeface="Trebuchet MS" panose="020B0603020202020204" pitchFamily="34" charset="0"/>
              </a:rPr>
              <a:t>of pregnant women with opioid use disorder improve maternal and infant outcomes.</a:t>
            </a:r>
          </a:p>
          <a:p>
            <a:pPr marL="0" indent="0" eaLnBrk="1" fontAlgn="auto" hangingPunct="1">
              <a:spcAft>
                <a:spcPts val="0"/>
              </a:spcAft>
              <a:buFont typeface="Arial" panose="020B0604020202020204" pitchFamily="34" charset="0"/>
              <a:buNone/>
              <a:defRPr/>
            </a:pPr>
            <a:endParaRPr lang="en-US" dirty="0">
              <a:latin typeface="Trebuchet MS" panose="020B0603020202020204" pitchFamily="34" charset="0"/>
            </a:endParaRPr>
          </a:p>
          <a:p>
            <a:pPr eaLnBrk="1" fontAlgn="auto" hangingPunct="1">
              <a:spcAft>
                <a:spcPts val="0"/>
              </a:spcAft>
              <a:defRPr/>
            </a:pPr>
            <a:endParaRPr lang="en-US" sz="2000" dirty="0">
              <a:latin typeface="Trebuchet MS" panose="020B0603020202020204" pitchFamily="34" charset="0"/>
            </a:endParaRPr>
          </a:p>
        </p:txBody>
      </p:sp>
      <p:sp>
        <p:nvSpPr>
          <p:cNvPr id="8" name="Rectangle 7"/>
          <p:cNvSpPr/>
          <p:nvPr/>
        </p:nvSpPr>
        <p:spPr>
          <a:xfrm>
            <a:off x="297764" y="5553824"/>
            <a:ext cx="7539050" cy="600164"/>
          </a:xfrm>
          <a:prstGeom prst="rect">
            <a:avLst/>
          </a:prstGeom>
        </p:spPr>
        <p:txBody>
          <a:bodyPr wrap="square">
            <a:spAutoFit/>
          </a:bodyPr>
          <a:lstStyle/>
          <a:p>
            <a:pPr eaLnBrk="1" hangingPunct="1"/>
            <a:r>
              <a:rPr lang="en-US" altLang="en-US" sz="1100" dirty="0">
                <a:solidFill>
                  <a:srgbClr val="000000"/>
                </a:solidFill>
                <a:latin typeface="Trebuchet MS" panose="020B0603020202020204" pitchFamily="34" charset="0"/>
              </a:rPr>
              <a:t>Source: ACOG. Opioid Use and Opioid Use Disorder in Pregnancy. Opinion No. 711. ACOG Committee Opinion on Obstetric Practice &amp; the American Society of Addiction Medicine. Replace Opinion No. 524, May 2012. Published August </a:t>
            </a:r>
            <a:r>
              <a:rPr lang="en-US" altLang="en-US" sz="1100" dirty="0" smtClean="0">
                <a:solidFill>
                  <a:srgbClr val="000000"/>
                </a:solidFill>
                <a:latin typeface="Trebuchet MS" panose="020B0603020202020204" pitchFamily="34" charset="0"/>
              </a:rPr>
              <a:t>2017.</a:t>
            </a:r>
            <a:endParaRPr lang="en-US" altLang="en-US" sz="1100" dirty="0">
              <a:latin typeface="Trebuchet MS" panose="020B0603020202020204" pitchFamily="34" charset="0"/>
            </a:endParaRPr>
          </a:p>
        </p:txBody>
      </p:sp>
      <p:pic>
        <p:nvPicPr>
          <p:cNvPr id="7" name="Picture 6"/>
          <p:cNvPicPr>
            <a:picLocks noChangeAspect="1"/>
          </p:cNvPicPr>
          <p:nvPr/>
        </p:nvPicPr>
        <p:blipFill>
          <a:blip r:embed="rId3"/>
          <a:stretch>
            <a:fillRect/>
          </a:stretch>
        </p:blipFill>
        <p:spPr>
          <a:xfrm>
            <a:off x="496888" y="4270244"/>
            <a:ext cx="8016631" cy="1000240"/>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1530350" y="188913"/>
            <a:ext cx="5883275" cy="553357"/>
          </a:xfrm>
          <a:prstGeom prst="rect">
            <a:avLst/>
          </a:prstGeom>
          <a:solidFill>
            <a:srgbClr val="1E92A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07000"/>
              </a:lnSpc>
              <a:spcAft>
                <a:spcPts val="800"/>
              </a:spcAft>
            </a:pPr>
            <a:r>
              <a:rPr lang="en-US" altLang="en-US" sz="2800"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Examples of Screening Tools: </a:t>
            </a:r>
          </a:p>
        </p:txBody>
      </p:sp>
      <p:pic>
        <p:nvPicPr>
          <p:cNvPr id="2" name="Picture 1"/>
          <p:cNvPicPr>
            <a:picLocks noChangeAspect="1"/>
          </p:cNvPicPr>
          <p:nvPr/>
        </p:nvPicPr>
        <p:blipFill>
          <a:blip r:embed="rId3"/>
          <a:stretch>
            <a:fillRect/>
          </a:stretch>
        </p:blipFill>
        <p:spPr>
          <a:xfrm>
            <a:off x="4583634" y="1620879"/>
            <a:ext cx="4385741" cy="3036282"/>
          </a:xfrm>
          <a:prstGeom prst="rect">
            <a:avLst/>
          </a:prstGeom>
          <a:ln>
            <a:noFill/>
          </a:ln>
          <a:effectLst>
            <a:outerShdw blurRad="292100" dist="139700" dir="2700000" algn="tl" rotWithShape="0">
              <a:srgbClr val="333333">
                <a:alpha val="65000"/>
              </a:srgbClr>
            </a:outerShdw>
          </a:effectLst>
        </p:spPr>
      </p:pic>
      <p:sp>
        <p:nvSpPr>
          <p:cNvPr id="3" name="Rectangle 2"/>
          <p:cNvSpPr/>
          <p:nvPr/>
        </p:nvSpPr>
        <p:spPr>
          <a:xfrm>
            <a:off x="107264" y="5712350"/>
            <a:ext cx="8301426" cy="430887"/>
          </a:xfrm>
          <a:prstGeom prst="rect">
            <a:avLst/>
          </a:prstGeom>
        </p:spPr>
        <p:txBody>
          <a:bodyPr wrap="square">
            <a:spAutoFit/>
          </a:bodyPr>
          <a:lstStyle/>
          <a:p>
            <a:r>
              <a:rPr lang="en-US" sz="1100" dirty="0">
                <a:latin typeface="Trebuchet MS" panose="020B0603020202020204" pitchFamily="34" charset="0"/>
              </a:rPr>
              <a:t>Source: https://www.acog.org/Clinical-Guidance-and-Publications/Committee-Opinions/Committee-on-Obstetric-Practice/Opioid-Use-and-Opioid-Use-Disorder-in-Pregnancy</a:t>
            </a:r>
          </a:p>
        </p:txBody>
      </p:sp>
      <p:pic>
        <p:nvPicPr>
          <p:cNvPr id="5" name="Picture 4"/>
          <p:cNvPicPr>
            <a:picLocks noChangeAspect="1"/>
          </p:cNvPicPr>
          <p:nvPr/>
        </p:nvPicPr>
        <p:blipFill>
          <a:blip r:embed="rId4"/>
          <a:stretch>
            <a:fillRect/>
          </a:stretch>
        </p:blipFill>
        <p:spPr>
          <a:xfrm>
            <a:off x="257539" y="1348884"/>
            <a:ext cx="4214448" cy="3670648"/>
          </a:xfrm>
          <a:prstGeom prst="rect">
            <a:avLst/>
          </a:prstGeom>
          <a:ln>
            <a:noFill/>
          </a:ln>
          <a:effectLst>
            <a:outerShdw blurRad="292100" dist="139700" dir="2700000" algn="tl" rotWithShape="0">
              <a:srgbClr val="333333">
                <a:alpha val="65000"/>
              </a:srgbClr>
            </a:outerShdw>
          </a:effectLst>
        </p:spPr>
      </p:pic>
      <p:sp>
        <p:nvSpPr>
          <p:cNvPr id="4" name="Footer Placeholder 3"/>
          <p:cNvSpPr>
            <a:spLocks noGrp="1"/>
          </p:cNvSpPr>
          <p:nvPr>
            <p:ph type="ftr" sz="quarter" idx="11"/>
          </p:nvPr>
        </p:nvSpPr>
        <p:spPr>
          <a:xfrm flipH="1">
            <a:off x="736979" y="6293249"/>
            <a:ext cx="7187819" cy="523807"/>
          </a:xfrm>
        </p:spPr>
        <p:txBody>
          <a:bodyPr/>
          <a:lstStyle/>
          <a:p>
            <a:pPr>
              <a:defRPr/>
            </a:pPr>
            <a:r>
              <a:rPr lang="en-US" dirty="0"/>
              <a:t>Some Information Adapted from ACOG District II Presentation Opioid Use Disorder Bundle, 2018</a:t>
            </a:r>
          </a:p>
        </p:txBody>
      </p:sp>
      <p:sp>
        <p:nvSpPr>
          <p:cNvPr id="7" name="Slide Number Placeholder 6"/>
          <p:cNvSpPr>
            <a:spLocks noGrp="1"/>
          </p:cNvSpPr>
          <p:nvPr>
            <p:ph type="sldNum" sz="quarter" idx="12"/>
          </p:nvPr>
        </p:nvSpPr>
        <p:spPr/>
        <p:txBody>
          <a:bodyPr/>
          <a:lstStyle/>
          <a:p>
            <a:pPr>
              <a:defRPr/>
            </a:pPr>
            <a:fld id="{C9172A33-F4FF-4E36-821D-E71112213E2B}" type="slidenum">
              <a:rPr lang="en-US" smtClean="0"/>
              <a:pPr>
                <a:defRPr/>
              </a:pPr>
              <a:t>31</a:t>
            </a:fld>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p:cNvSpPr>
            <a:spLocks noChangeArrowheads="1"/>
          </p:cNvSpPr>
          <p:nvPr/>
        </p:nvSpPr>
        <p:spPr bwMode="auto">
          <a:xfrm>
            <a:off x="107264" y="6288027"/>
            <a:ext cx="56959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100" dirty="0">
                <a:latin typeface="Trebuchet MS" panose="020B0603020202020204" pitchFamily="34" charset="0"/>
              </a:rPr>
              <a:t>Sources: https://www.oasas.ny.gov/admed/sbirt/index.cfm</a:t>
            </a:r>
          </a:p>
        </p:txBody>
      </p:sp>
      <p:sp>
        <p:nvSpPr>
          <p:cNvPr id="8" name="Rectangle 4"/>
          <p:cNvSpPr>
            <a:spLocks noChangeArrowheads="1"/>
          </p:cNvSpPr>
          <p:nvPr/>
        </p:nvSpPr>
        <p:spPr bwMode="auto">
          <a:xfrm>
            <a:off x="1530350" y="188913"/>
            <a:ext cx="5883275" cy="520700"/>
          </a:xfrm>
          <a:prstGeom prst="rect">
            <a:avLst/>
          </a:prstGeom>
          <a:solidFill>
            <a:srgbClr val="1E92A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07000"/>
              </a:lnSpc>
              <a:spcAft>
                <a:spcPts val="800"/>
              </a:spcAft>
            </a:pPr>
            <a:r>
              <a:rPr lang="en-US" altLang="en-US" sz="2800"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Typical Screening Tool Results</a:t>
            </a:r>
          </a:p>
        </p:txBody>
      </p:sp>
      <p:sp>
        <p:nvSpPr>
          <p:cNvPr id="9" name="Rectangle 8"/>
          <p:cNvSpPr/>
          <p:nvPr/>
        </p:nvSpPr>
        <p:spPr>
          <a:xfrm>
            <a:off x="512170" y="784998"/>
            <a:ext cx="7919633" cy="1631216"/>
          </a:xfrm>
          <a:prstGeom prst="rect">
            <a:avLst/>
          </a:prstGeom>
        </p:spPr>
        <p:txBody>
          <a:bodyPr wrap="square">
            <a:spAutoFit/>
          </a:bodyPr>
          <a:lstStyle/>
          <a:p>
            <a:r>
              <a:rPr lang="en-US" sz="2000" dirty="0">
                <a:solidFill>
                  <a:srgbClr val="221E1F"/>
                </a:solidFill>
                <a:latin typeface="Trebuchet MS" panose="020B0603020202020204" pitchFamily="34" charset="0"/>
              </a:rPr>
              <a:t>About 25% of patients screened will require a brief intervention, while 4% will need a referral to specialty treatment. the remaining 70% includes abstainers and low risk users who will simply require positive reinforcement for continuing to abstain, or reduce use to lower-risk levels. </a:t>
            </a:r>
            <a:endParaRPr lang="en-US" sz="2000" dirty="0">
              <a:latin typeface="Trebuchet MS" panose="020B0603020202020204" pitchFamily="34" charset="0"/>
            </a:endParaRPr>
          </a:p>
        </p:txBody>
      </p:sp>
      <p:pic>
        <p:nvPicPr>
          <p:cNvPr id="14" name="Picture 13"/>
          <p:cNvPicPr>
            <a:picLocks noChangeAspect="1"/>
          </p:cNvPicPr>
          <p:nvPr/>
        </p:nvPicPr>
        <p:blipFill>
          <a:blip r:embed="rId2"/>
          <a:stretch>
            <a:fillRect/>
          </a:stretch>
        </p:blipFill>
        <p:spPr>
          <a:xfrm>
            <a:off x="851910" y="2416214"/>
            <a:ext cx="6900612" cy="1392669"/>
          </a:xfrm>
          <a:prstGeom prst="rect">
            <a:avLst/>
          </a:prstGeom>
        </p:spPr>
      </p:pic>
      <p:pic>
        <p:nvPicPr>
          <p:cNvPr id="15" name="Picture 14"/>
          <p:cNvPicPr>
            <a:picLocks noChangeAspect="1"/>
          </p:cNvPicPr>
          <p:nvPr/>
        </p:nvPicPr>
        <p:blipFill>
          <a:blip r:embed="rId3"/>
          <a:stretch>
            <a:fillRect/>
          </a:stretch>
        </p:blipFill>
        <p:spPr>
          <a:xfrm>
            <a:off x="821249" y="4064810"/>
            <a:ext cx="6931273" cy="1311322"/>
          </a:xfrm>
          <a:prstGeom prst="rect">
            <a:avLst/>
          </a:prstGeom>
        </p:spPr>
      </p:pic>
      <p:pic>
        <p:nvPicPr>
          <p:cNvPr id="16" name="Picture 15"/>
          <p:cNvPicPr>
            <a:picLocks noChangeAspect="1"/>
          </p:cNvPicPr>
          <p:nvPr/>
        </p:nvPicPr>
        <p:blipFill>
          <a:blip r:embed="rId4"/>
          <a:stretch>
            <a:fillRect/>
          </a:stretch>
        </p:blipFill>
        <p:spPr>
          <a:xfrm>
            <a:off x="807380" y="5488602"/>
            <a:ext cx="6928350" cy="799425"/>
          </a:xfrm>
          <a:prstGeom prst="rect">
            <a:avLst/>
          </a:prstGeom>
        </p:spPr>
      </p:pic>
      <p:sp>
        <p:nvSpPr>
          <p:cNvPr id="2" name="Footer Placeholder 1"/>
          <p:cNvSpPr>
            <a:spLocks noGrp="1"/>
          </p:cNvSpPr>
          <p:nvPr>
            <p:ph type="ftr" sz="quarter" idx="11"/>
          </p:nvPr>
        </p:nvSpPr>
        <p:spPr>
          <a:xfrm>
            <a:off x="4471986" y="6288027"/>
            <a:ext cx="3959817" cy="433449"/>
          </a:xfrm>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32</a:t>
            </a:fld>
            <a:endParaRPr lang="en-US" dirty="0"/>
          </a:p>
        </p:txBody>
      </p:sp>
    </p:spTree>
    <p:extLst>
      <p:ext uri="{BB962C8B-B14F-4D97-AF65-F5344CB8AC3E}">
        <p14:creationId xmlns:p14="http://schemas.microsoft.com/office/powerpoint/2010/main" val="212359404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TextBox 6"/>
          <p:cNvSpPr txBox="1">
            <a:spLocks noChangeArrowheads="1"/>
          </p:cNvSpPr>
          <p:nvPr/>
        </p:nvSpPr>
        <p:spPr bwMode="auto">
          <a:xfrm>
            <a:off x="3209925" y="1528164"/>
            <a:ext cx="2571750" cy="954087"/>
          </a:xfrm>
          <a:prstGeom prst="rect">
            <a:avLst/>
          </a:prstGeom>
          <a:solidFill>
            <a:srgbClr val="B5E5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latin typeface="Trebuchet MS" panose="020B0603020202020204" pitchFamily="34" charset="0"/>
              </a:rPr>
              <a:t>Patient obstetric care provided &amp; referred out/co-managed for medication-assisted treatment</a:t>
            </a:r>
          </a:p>
        </p:txBody>
      </p:sp>
      <p:sp>
        <p:nvSpPr>
          <p:cNvPr id="82949" name="TextBox 7"/>
          <p:cNvSpPr txBox="1">
            <a:spLocks noChangeArrowheads="1"/>
          </p:cNvSpPr>
          <p:nvPr/>
        </p:nvSpPr>
        <p:spPr bwMode="auto">
          <a:xfrm>
            <a:off x="107264" y="1514064"/>
            <a:ext cx="2849563" cy="1169551"/>
          </a:xfrm>
          <a:prstGeom prst="rect">
            <a:avLst/>
          </a:prstGeom>
          <a:solidFill>
            <a:srgbClr val="B5E5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latin typeface="Trebuchet MS" panose="020B0603020202020204" pitchFamily="34" charset="0"/>
              </a:rPr>
              <a:t>Full range of patient care offered at your  practice including </a:t>
            </a:r>
          </a:p>
          <a:p>
            <a:pPr algn="ctr"/>
            <a:r>
              <a:rPr lang="en-US" altLang="en-US" sz="1400" b="1" dirty="0">
                <a:latin typeface="Trebuchet MS" panose="020B0603020202020204" pitchFamily="34" charset="0"/>
              </a:rPr>
              <a:t>buprenorphine trained provider(s)</a:t>
            </a:r>
          </a:p>
        </p:txBody>
      </p:sp>
      <p:sp>
        <p:nvSpPr>
          <p:cNvPr id="82950" name="TextBox 8"/>
          <p:cNvSpPr txBox="1">
            <a:spLocks noChangeArrowheads="1"/>
          </p:cNvSpPr>
          <p:nvPr/>
        </p:nvSpPr>
        <p:spPr bwMode="auto">
          <a:xfrm>
            <a:off x="123825" y="3321650"/>
            <a:ext cx="266541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dirty="0">
                <a:solidFill>
                  <a:srgbClr val="FF0000"/>
                </a:solidFill>
              </a:rPr>
              <a:t>Be accepting, use navigator if needed, make referrals and support </a:t>
            </a:r>
          </a:p>
          <a:p>
            <a:pPr algn="ctr"/>
            <a:endParaRPr lang="en-US" altLang="en-US" dirty="0"/>
          </a:p>
        </p:txBody>
      </p:sp>
      <p:sp>
        <p:nvSpPr>
          <p:cNvPr id="82951" name="TextBox 9"/>
          <p:cNvSpPr txBox="1">
            <a:spLocks noChangeArrowheads="1"/>
          </p:cNvSpPr>
          <p:nvPr/>
        </p:nvSpPr>
        <p:spPr bwMode="auto">
          <a:xfrm>
            <a:off x="3114675" y="3321649"/>
            <a:ext cx="26670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dirty="0">
                <a:solidFill>
                  <a:srgbClr val="FF0000"/>
                </a:solidFill>
              </a:rPr>
              <a:t>Use provider guide and link up patient to MAT provider then provide routine care</a:t>
            </a:r>
            <a:endParaRPr lang="en-US" altLang="en-US" dirty="0"/>
          </a:p>
        </p:txBody>
      </p:sp>
      <p:sp>
        <p:nvSpPr>
          <p:cNvPr id="82952" name="TextBox 10"/>
          <p:cNvSpPr txBox="1">
            <a:spLocks noChangeArrowheads="1"/>
          </p:cNvSpPr>
          <p:nvPr/>
        </p:nvSpPr>
        <p:spPr bwMode="auto">
          <a:xfrm>
            <a:off x="6273007" y="3321649"/>
            <a:ext cx="2665412"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dirty="0">
                <a:solidFill>
                  <a:srgbClr val="FF0000"/>
                </a:solidFill>
              </a:rPr>
              <a:t>Use provider guide to link up patients to another OBGYN in area – essential that patient be given all supports needed for positive pregnancy and hospital experience</a:t>
            </a:r>
          </a:p>
        </p:txBody>
      </p:sp>
      <p:cxnSp>
        <p:nvCxnSpPr>
          <p:cNvPr id="13" name="Straight Arrow Connector 12"/>
          <p:cNvCxnSpPr/>
          <p:nvPr/>
        </p:nvCxnSpPr>
        <p:spPr>
          <a:xfrm>
            <a:off x="1230286" y="2522538"/>
            <a:ext cx="0" cy="552450"/>
          </a:xfrm>
          <a:prstGeom prst="straightConnector1">
            <a:avLst/>
          </a:prstGeom>
          <a:ln w="57150">
            <a:solidFill>
              <a:srgbClr val="1E92A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320610" y="2625725"/>
            <a:ext cx="0" cy="552450"/>
          </a:xfrm>
          <a:prstGeom prst="straightConnector1">
            <a:avLst/>
          </a:prstGeom>
          <a:ln w="57150">
            <a:solidFill>
              <a:srgbClr val="1E92A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7466229" y="2593975"/>
            <a:ext cx="0" cy="615950"/>
          </a:xfrm>
          <a:prstGeom prst="straightConnector1">
            <a:avLst/>
          </a:prstGeom>
          <a:ln w="57150">
            <a:solidFill>
              <a:srgbClr val="1E92A2"/>
            </a:solidFill>
            <a:tailEnd type="triangle"/>
          </a:ln>
        </p:spPr>
        <p:style>
          <a:lnRef idx="1">
            <a:schemeClr val="accent1"/>
          </a:lnRef>
          <a:fillRef idx="0">
            <a:schemeClr val="accent1"/>
          </a:fillRef>
          <a:effectRef idx="0">
            <a:schemeClr val="accent1"/>
          </a:effectRef>
          <a:fontRef idx="minor">
            <a:schemeClr val="tx1"/>
          </a:fontRef>
        </p:style>
      </p:cxnSp>
      <p:sp>
        <p:nvSpPr>
          <p:cNvPr id="82957" name="TextBox 6"/>
          <p:cNvSpPr txBox="1">
            <a:spLocks noChangeArrowheads="1"/>
          </p:cNvSpPr>
          <p:nvPr/>
        </p:nvSpPr>
        <p:spPr bwMode="auto">
          <a:xfrm>
            <a:off x="6273007" y="1352550"/>
            <a:ext cx="2571750" cy="1169551"/>
          </a:xfrm>
          <a:prstGeom prst="rect">
            <a:avLst/>
          </a:prstGeom>
          <a:solidFill>
            <a:srgbClr val="B5E5E4"/>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1400" b="1" dirty="0">
                <a:latin typeface="Trebuchet MS" panose="020B0603020202020204" pitchFamily="34" charset="0"/>
              </a:rPr>
              <a:t>If no inclination of practice to embrace patients entirely, decision to </a:t>
            </a:r>
            <a:r>
              <a:rPr lang="en-US" altLang="en-US" sz="1400" b="1" dirty="0" err="1">
                <a:latin typeface="Trebuchet MS" panose="020B0603020202020204" pitchFamily="34" charset="0"/>
              </a:rPr>
              <a:t>disccharge</a:t>
            </a:r>
            <a:r>
              <a:rPr lang="en-US" altLang="en-US" sz="1400" b="1" dirty="0">
                <a:latin typeface="Trebuchet MS" panose="020B0603020202020204" pitchFamily="34" charset="0"/>
              </a:rPr>
              <a:t> patient to another OBGYN in area</a:t>
            </a:r>
          </a:p>
        </p:txBody>
      </p:sp>
      <p:sp>
        <p:nvSpPr>
          <p:cNvPr id="9" name="Title 8"/>
          <p:cNvSpPr>
            <a:spLocks noGrp="1"/>
          </p:cNvSpPr>
          <p:nvPr>
            <p:ph type="title"/>
          </p:nvPr>
        </p:nvSpPr>
        <p:spPr/>
        <p:txBody>
          <a:bodyPr/>
          <a:lstStyle/>
          <a:p>
            <a:pPr>
              <a:lnSpc>
                <a:spcPts val="2900"/>
              </a:lnSpc>
            </a:pPr>
            <a:r>
              <a:rPr lang="en-US" sz="2400" dirty="0"/>
              <a:t>Practice Approach Algorithm Following a Positive Screen or Disclosure of Probable Opioid Use </a:t>
            </a:r>
            <a:r>
              <a:rPr lang="en-US" sz="2400" dirty="0" smtClean="0"/>
              <a:t>Disorder</a:t>
            </a:r>
            <a:endParaRPr lang="en-US" sz="2400" dirty="0"/>
          </a:p>
        </p:txBody>
      </p:sp>
      <p:sp>
        <p:nvSpPr>
          <p:cNvPr id="2" name="Footer Placeholder 1"/>
          <p:cNvSpPr>
            <a:spLocks noGrp="1"/>
          </p:cNvSpPr>
          <p:nvPr>
            <p:ph type="ftr" sz="quarter" idx="11"/>
          </p:nvPr>
        </p:nvSpPr>
        <p:spPr/>
        <p:txBody>
          <a:bodyPr/>
          <a:lstStyle/>
          <a:p>
            <a:pPr>
              <a:defRPr/>
            </a:pPr>
            <a:r>
              <a:rPr lang="en-US" smtClean="0"/>
              <a:t>Some Information Adapted from ACOG District II Presentation Opioid Use Disorder Bundle, 2018</a:t>
            </a:r>
            <a:endParaRPr lang="en-US" dirty="0"/>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33</a:t>
            </a:fld>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4"/>
          <p:cNvSpPr>
            <a:spLocks noChangeArrowheads="1"/>
          </p:cNvSpPr>
          <p:nvPr/>
        </p:nvSpPr>
        <p:spPr bwMode="auto">
          <a:xfrm>
            <a:off x="304801" y="296863"/>
            <a:ext cx="8480612" cy="553357"/>
          </a:xfrm>
          <a:prstGeom prst="rect">
            <a:avLst/>
          </a:prstGeom>
          <a:solidFill>
            <a:srgbClr val="1E92A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07000"/>
              </a:lnSpc>
              <a:spcAft>
                <a:spcPts val="800"/>
              </a:spcAft>
            </a:pPr>
            <a:r>
              <a:rPr lang="en-US" altLang="en-US" sz="2800"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Screening tools are (supposed to be) BILLABLE!</a:t>
            </a:r>
          </a:p>
        </p:txBody>
      </p:sp>
      <p:pic>
        <p:nvPicPr>
          <p:cNvPr id="3" name="Picture 2"/>
          <p:cNvPicPr>
            <a:picLocks noChangeAspect="1"/>
          </p:cNvPicPr>
          <p:nvPr/>
        </p:nvPicPr>
        <p:blipFill>
          <a:blip r:embed="rId3"/>
          <a:stretch>
            <a:fillRect/>
          </a:stretch>
        </p:blipFill>
        <p:spPr>
          <a:xfrm>
            <a:off x="2058235" y="927738"/>
            <a:ext cx="4973743" cy="4944882"/>
          </a:xfrm>
          <a:prstGeom prst="rect">
            <a:avLst/>
          </a:prstGeom>
        </p:spPr>
      </p:pic>
      <p:sp>
        <p:nvSpPr>
          <p:cNvPr id="4" name="Rectangle 3"/>
          <p:cNvSpPr/>
          <p:nvPr/>
        </p:nvSpPr>
        <p:spPr>
          <a:xfrm>
            <a:off x="298262" y="5944806"/>
            <a:ext cx="8020373" cy="261610"/>
          </a:xfrm>
          <a:prstGeom prst="rect">
            <a:avLst/>
          </a:prstGeom>
        </p:spPr>
        <p:txBody>
          <a:bodyPr wrap="square">
            <a:spAutoFit/>
          </a:bodyPr>
          <a:lstStyle/>
          <a:p>
            <a:r>
              <a:rPr lang="en-US" sz="1100" dirty="0">
                <a:latin typeface="Trebuchet MS" panose="020B0603020202020204" pitchFamily="34" charset="0"/>
              </a:rPr>
              <a:t>Source: https://www.integration.samhsa.gov/sbirt/Reimbursement_for_SBIRT.pdf </a:t>
            </a:r>
          </a:p>
        </p:txBody>
      </p:sp>
      <p:sp>
        <p:nvSpPr>
          <p:cNvPr id="2" name="Footer Placeholder 1"/>
          <p:cNvSpPr>
            <a:spLocks noGrp="1"/>
          </p:cNvSpPr>
          <p:nvPr>
            <p:ph type="ftr" sz="quarter" idx="11"/>
          </p:nvPr>
        </p:nvSpPr>
        <p:spPr>
          <a:xfrm flipH="1">
            <a:off x="747252" y="6308599"/>
            <a:ext cx="7380383" cy="549401"/>
          </a:xfrm>
        </p:spPr>
        <p:txBody>
          <a:bodyPr/>
          <a:lstStyle/>
          <a:p>
            <a:pPr>
              <a:defRPr/>
            </a:pPr>
            <a:r>
              <a:rPr lang="en-US" dirty="0"/>
              <a:t>Some Information Adapted from ACOG District II Presentation Opioid Use Disorder Bundle, 2018</a:t>
            </a:r>
          </a:p>
        </p:txBody>
      </p:sp>
      <p:sp>
        <p:nvSpPr>
          <p:cNvPr id="6" name="Slide Number Placeholder 5"/>
          <p:cNvSpPr>
            <a:spLocks noGrp="1"/>
          </p:cNvSpPr>
          <p:nvPr>
            <p:ph type="sldNum" sz="quarter" idx="12"/>
          </p:nvPr>
        </p:nvSpPr>
        <p:spPr/>
        <p:txBody>
          <a:bodyPr/>
          <a:lstStyle/>
          <a:p>
            <a:pPr>
              <a:defRPr/>
            </a:pPr>
            <a:fld id="{C9172A33-F4FF-4E36-821D-E71112213E2B}" type="slidenum">
              <a:rPr lang="en-US" smtClean="0"/>
              <a:pPr>
                <a:defRPr/>
              </a:pPr>
              <a:t>34</a:t>
            </a:fld>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pPr>
              <a:defRPr/>
            </a:pPr>
            <a:r>
              <a:rPr lang="en-US" smtClean="0"/>
              <a:t>Some Information Adapted from ACOG District II Presentation Opioid Use Disorder Bundle, 2018</a:t>
            </a:r>
            <a:endParaRPr lang="en-US" dirty="0"/>
          </a:p>
        </p:txBody>
      </p:sp>
      <p:sp>
        <p:nvSpPr>
          <p:cNvPr id="3" name="Slide Number Placeholder 2"/>
          <p:cNvSpPr>
            <a:spLocks noGrp="1"/>
          </p:cNvSpPr>
          <p:nvPr>
            <p:ph type="sldNum" sz="quarter" idx="12"/>
          </p:nvPr>
        </p:nvSpPr>
        <p:spPr/>
        <p:txBody>
          <a:bodyPr/>
          <a:lstStyle/>
          <a:p>
            <a:pPr>
              <a:defRPr/>
            </a:pPr>
            <a:fld id="{537E6EDE-CED9-4FB6-B938-7BC5252ECCD0}" type="slidenum">
              <a:rPr lang="en-US" smtClean="0"/>
              <a:pPr>
                <a:defRPr/>
              </a:pPr>
              <a:t>35</a:t>
            </a:fld>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2562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3200" dirty="0" smtClean="0"/>
              <a:t>Why use Medication Assisted Treatments?</a:t>
            </a:r>
            <a:endParaRPr lang="en-US" sz="3200" dirty="0"/>
          </a:p>
        </p:txBody>
      </p:sp>
      <p:sp>
        <p:nvSpPr>
          <p:cNvPr id="2" name="Content Placeholder 1"/>
          <p:cNvSpPr>
            <a:spLocks noGrp="1"/>
          </p:cNvSpPr>
          <p:nvPr>
            <p:ph idx="1"/>
          </p:nvPr>
        </p:nvSpPr>
        <p:spPr/>
        <p:txBody>
          <a:bodyPr>
            <a:normAutofit fontScale="92500" lnSpcReduction="20000"/>
          </a:bodyPr>
          <a:lstStyle/>
          <a:p>
            <a:r>
              <a:rPr lang="en-US" smtClean="0"/>
              <a:t>Used to avoid withdrawal – why?</a:t>
            </a:r>
          </a:p>
          <a:p>
            <a:endParaRPr lang="en-US" smtClean="0"/>
          </a:p>
          <a:p>
            <a:r>
              <a:rPr lang="en-US" smtClean="0"/>
              <a:t>Maintain abstinence from heroin or other opioids that have compromised various life areas and are unknown in quantity and dose</a:t>
            </a:r>
          </a:p>
          <a:p>
            <a:pPr lvl="1"/>
            <a:r>
              <a:rPr lang="en-US" smtClean="0"/>
              <a:t>Unbridled use of street heroin can have many serious health impacts on the unborn baby leading to life long issues including but not limited to heart defects, language and developmental issues, glaucoma, spina bifida, premature birth, low birth weights, etc. </a:t>
            </a:r>
          </a:p>
          <a:p>
            <a:pPr lvl="1"/>
            <a:r>
              <a:rPr lang="en-US" smtClean="0"/>
              <a:t>Mothers can be impacted by toxemia, communal infections, Hepatitis C, HIV, hypertension, miscarriage and even death</a:t>
            </a:r>
          </a:p>
          <a:p>
            <a:endParaRPr lang="en-US" smtClean="0"/>
          </a:p>
          <a:p>
            <a:r>
              <a:rPr lang="en-US" smtClean="0"/>
              <a:t>Used during pregnancy to provide overall safety for the pregnant woman and the fetus</a:t>
            </a:r>
            <a:endParaRPr lang="en-US" dirty="0"/>
          </a:p>
        </p:txBody>
      </p:sp>
      <p:sp>
        <p:nvSpPr>
          <p:cNvPr id="6" name="Footer Placeholder 5"/>
          <p:cNvSpPr>
            <a:spLocks noGrp="1"/>
          </p:cNvSpPr>
          <p:nvPr>
            <p:ph type="ftr" sz="quarter" idx="11"/>
          </p:nvPr>
        </p:nvSpPr>
        <p:spPr/>
        <p:txBody>
          <a:bodyPr/>
          <a:lstStyle/>
          <a:p>
            <a:r>
              <a:rPr lang="en-US" smtClean="0"/>
              <a:t>Some Information Adapted from ACOG District II Presentation Opioid Use Disorder Bundle, 2018</a:t>
            </a:r>
            <a:endParaRPr lang="en-US" dirty="0"/>
          </a:p>
        </p:txBody>
      </p:sp>
      <p:sp>
        <p:nvSpPr>
          <p:cNvPr id="5" name="Slide Number Placeholder 4"/>
          <p:cNvSpPr>
            <a:spLocks noGrp="1"/>
          </p:cNvSpPr>
          <p:nvPr>
            <p:ph type="sldNum" sz="quarter" idx="12"/>
          </p:nvPr>
        </p:nvSpPr>
        <p:spPr/>
        <p:txBody>
          <a:bodyPr/>
          <a:lstStyle/>
          <a:p>
            <a:fld id="{CC4C4C97-733B-4321-BD9C-B9A2C4E19151}" type="slidenum">
              <a:rPr lang="en-US" smtClean="0"/>
              <a:pPr/>
              <a:t>36</a:t>
            </a:fld>
            <a:endParaRPr lang="en-US"/>
          </a:p>
        </p:txBody>
      </p:sp>
    </p:spTree>
    <p:extLst>
      <p:ext uri="{BB962C8B-B14F-4D97-AF65-F5344CB8AC3E}">
        <p14:creationId xmlns:p14="http://schemas.microsoft.com/office/powerpoint/2010/main" val="20978688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 </a:t>
            </a:r>
            <a:r>
              <a:rPr lang="en-US" sz="3200" dirty="0"/>
              <a:t>Medication Assisted Treatment (MAT) O</a:t>
            </a:r>
            <a:r>
              <a:rPr lang="en-US" sz="3200" dirty="0" smtClean="0"/>
              <a:t>ptions </a:t>
            </a:r>
            <a:endParaRPr lang="en-US" sz="3200" dirty="0"/>
          </a:p>
        </p:txBody>
      </p:sp>
      <p:sp>
        <p:nvSpPr>
          <p:cNvPr id="2" name="Content Placeholder 1"/>
          <p:cNvSpPr>
            <a:spLocks noGrp="1"/>
          </p:cNvSpPr>
          <p:nvPr>
            <p:ph idx="1"/>
          </p:nvPr>
        </p:nvSpPr>
        <p:spPr/>
        <p:txBody>
          <a:bodyPr>
            <a:normAutofit/>
          </a:bodyPr>
          <a:lstStyle/>
          <a:p>
            <a:r>
              <a:rPr lang="en-US" sz="2200" dirty="0">
                <a:latin typeface="Trebuchet MS" panose="020B0603020202020204" pitchFamily="34" charset="0"/>
              </a:rPr>
              <a:t>Methadone</a:t>
            </a:r>
          </a:p>
          <a:p>
            <a:pPr lvl="1"/>
            <a:r>
              <a:rPr lang="en-US" sz="1900" dirty="0">
                <a:latin typeface="Trebuchet MS" panose="020B0603020202020204" pitchFamily="34" charset="0"/>
              </a:rPr>
              <a:t>Gold standard since 1960s for maintenance as well as to avoid </a:t>
            </a:r>
            <a:r>
              <a:rPr lang="en-US" sz="1900" dirty="0" err="1">
                <a:latin typeface="Trebuchet MS" panose="020B0603020202020204" pitchFamily="34" charset="0"/>
              </a:rPr>
              <a:t>withdrawl</a:t>
            </a:r>
            <a:r>
              <a:rPr lang="en-US" sz="1900" dirty="0">
                <a:latin typeface="Trebuchet MS" panose="020B0603020202020204" pitchFamily="34" charset="0"/>
              </a:rPr>
              <a:t> during detox.  Category C by FDA</a:t>
            </a:r>
          </a:p>
          <a:p>
            <a:pPr lvl="1"/>
            <a:r>
              <a:rPr lang="en-US" sz="1900" dirty="0">
                <a:latin typeface="Trebuchet MS" panose="020B0603020202020204" pitchFamily="34" charset="0"/>
              </a:rPr>
              <a:t>Babies may be born with opioid acute </a:t>
            </a:r>
            <a:r>
              <a:rPr lang="en-US" sz="1900" dirty="0" err="1">
                <a:latin typeface="Trebuchet MS" panose="020B0603020202020204" pitchFamily="34" charset="0"/>
              </a:rPr>
              <a:t>withdrawl</a:t>
            </a:r>
            <a:r>
              <a:rPr lang="en-US" sz="1900" dirty="0">
                <a:latin typeface="Trebuchet MS" panose="020B0603020202020204" pitchFamily="34" charset="0"/>
              </a:rPr>
              <a:t> otherwise known as Neonatal Abstinence Syndrome (NAS)</a:t>
            </a:r>
          </a:p>
          <a:p>
            <a:pPr marL="342900" lvl="1" indent="0">
              <a:buNone/>
            </a:pPr>
            <a:endParaRPr lang="en-US" sz="1900" dirty="0">
              <a:latin typeface="Trebuchet MS" panose="020B0603020202020204" pitchFamily="34" charset="0"/>
            </a:endParaRPr>
          </a:p>
          <a:p>
            <a:r>
              <a:rPr lang="en-US" sz="2200" dirty="0">
                <a:latin typeface="Trebuchet MS" panose="020B0603020202020204" pitchFamily="34" charset="0"/>
              </a:rPr>
              <a:t>Buprenorphine (</a:t>
            </a:r>
            <a:r>
              <a:rPr lang="en-US" sz="2200" dirty="0" err="1">
                <a:latin typeface="Trebuchet MS" panose="020B0603020202020204" pitchFamily="34" charset="0"/>
              </a:rPr>
              <a:t>Subutex</a:t>
            </a:r>
            <a:r>
              <a:rPr lang="en-US" sz="2200" dirty="0">
                <a:latin typeface="Trebuchet MS" panose="020B0603020202020204" pitchFamily="34" charset="0"/>
              </a:rPr>
              <a:t>)</a:t>
            </a:r>
          </a:p>
          <a:p>
            <a:pPr lvl="1"/>
            <a:r>
              <a:rPr lang="en-US" sz="1900" dirty="0">
                <a:latin typeface="Trebuchet MS" panose="020B0603020202020204" pitchFamily="34" charset="0"/>
              </a:rPr>
              <a:t>Babies born average weight and between 38-40 weeks</a:t>
            </a:r>
          </a:p>
          <a:p>
            <a:pPr lvl="1"/>
            <a:r>
              <a:rPr lang="en-US" sz="1900" dirty="0">
                <a:latin typeface="Trebuchet MS" panose="020B0603020202020204" pitchFamily="34" charset="0"/>
              </a:rPr>
              <a:t>Less traces of opioid in system therefore NAS usually less severe</a:t>
            </a:r>
          </a:p>
          <a:p>
            <a:pPr marL="0" indent="0">
              <a:buNone/>
            </a:pPr>
            <a:endParaRPr lang="en-US" sz="2200" dirty="0">
              <a:latin typeface="Trebuchet MS" panose="020B0603020202020204" pitchFamily="34" charset="0"/>
            </a:endParaRPr>
          </a:p>
          <a:p>
            <a:r>
              <a:rPr lang="en-US" sz="2200" dirty="0" err="1">
                <a:latin typeface="Trebuchet MS" panose="020B0603020202020204" pitchFamily="34" charset="0"/>
              </a:rPr>
              <a:t>Suboxone</a:t>
            </a:r>
            <a:r>
              <a:rPr lang="en-US" sz="2200" dirty="0">
                <a:latin typeface="Trebuchet MS" panose="020B0603020202020204" pitchFamily="34" charset="0"/>
              </a:rPr>
              <a:t>  (Naloxone and Buprenorphine)</a:t>
            </a:r>
          </a:p>
          <a:p>
            <a:pPr marL="0" indent="0">
              <a:buNone/>
            </a:pPr>
            <a:endParaRPr lang="en-US" sz="2200" dirty="0">
              <a:latin typeface="Trebuchet MS" panose="020B0603020202020204" pitchFamily="34" charset="0"/>
            </a:endParaRPr>
          </a:p>
        </p:txBody>
      </p:sp>
      <p:sp>
        <p:nvSpPr>
          <p:cNvPr id="4" name="Footer Placeholder 3"/>
          <p:cNvSpPr>
            <a:spLocks noGrp="1"/>
          </p:cNvSpPr>
          <p:nvPr>
            <p:ph type="ftr" sz="quarter" idx="11"/>
          </p:nvPr>
        </p:nvSpPr>
        <p:spPr/>
        <p:txBody>
          <a:bodyPr/>
          <a:lstStyle/>
          <a:p>
            <a:r>
              <a:rPr lang="en-US" dirty="0"/>
              <a:t>Copyright </a:t>
            </a:r>
            <a:r>
              <a:rPr lang="en-US" dirty="0" smtClean="0"/>
              <a:t>2018</a:t>
            </a:r>
            <a:endParaRPr lang="en-US" dirty="0"/>
          </a:p>
        </p:txBody>
      </p:sp>
      <p:sp>
        <p:nvSpPr>
          <p:cNvPr id="5" name="Slide Number Placeholder 4"/>
          <p:cNvSpPr>
            <a:spLocks noGrp="1"/>
          </p:cNvSpPr>
          <p:nvPr>
            <p:ph type="sldNum" sz="quarter" idx="12"/>
          </p:nvPr>
        </p:nvSpPr>
        <p:spPr/>
        <p:txBody>
          <a:bodyPr/>
          <a:lstStyle/>
          <a:p>
            <a:fld id="{CC4C4C97-733B-4321-BD9C-B9A2C4E19151}" type="slidenum">
              <a:rPr lang="en-US" smtClean="0"/>
              <a:t>37</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7005" y="1302123"/>
            <a:ext cx="856202" cy="654743"/>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29532" y="3698628"/>
            <a:ext cx="794945" cy="595047"/>
          </a:xfrm>
          <a:prstGeom prst="rect">
            <a:avLst/>
          </a:prstGeom>
        </p:spPr>
      </p:pic>
    </p:spTree>
    <p:extLst>
      <p:ext uri="{BB962C8B-B14F-4D97-AF65-F5344CB8AC3E}">
        <p14:creationId xmlns:p14="http://schemas.microsoft.com/office/powerpoint/2010/main" val="57118355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3"/>
          <p:cNvSpPr>
            <a:spLocks noChangeArrowheads="1"/>
          </p:cNvSpPr>
          <p:nvPr/>
        </p:nvSpPr>
        <p:spPr bwMode="auto">
          <a:xfrm>
            <a:off x="411163" y="970339"/>
            <a:ext cx="8442325" cy="1084015"/>
          </a:xfrm>
          <a:prstGeom prst="rect">
            <a:avLst/>
          </a:prstGeom>
          <a:solidFill>
            <a:schemeClr val="bg1">
              <a:lumMod val="95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7000"/>
              </a:lnSpc>
              <a:spcBef>
                <a:spcPct val="0"/>
              </a:spcBef>
              <a:spcAft>
                <a:spcPts val="800"/>
              </a:spcAft>
              <a:buFontTx/>
              <a:buNone/>
              <a:defRPr/>
            </a:pPr>
            <a:r>
              <a:rPr lang="en-US" altLang="en-US" sz="18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Identify local SUD treatment facilities that provide women-centered care</a:t>
            </a:r>
            <a:r>
              <a:rPr lang="en-US" altLang="en-US" sz="1800" b="1" dirty="0" smtClean="0">
                <a:solidFill>
                  <a:prstClr val="black"/>
                </a:solidFill>
                <a:latin typeface="Trebuchet MS" panose="020B0603020202020204" pitchFamily="34" charset="0"/>
                <a:ea typeface="Calibri" panose="020F0502020204030204" pitchFamily="34" charset="0"/>
                <a:cs typeface="Times New Roman" panose="02020603050405020304" pitchFamily="18" charset="0"/>
              </a:rPr>
              <a:t>.</a:t>
            </a:r>
          </a:p>
          <a:p>
            <a:pPr>
              <a:lnSpc>
                <a:spcPct val="107000"/>
              </a:lnSpc>
              <a:spcBef>
                <a:spcPct val="0"/>
              </a:spcBef>
              <a:spcAft>
                <a:spcPts val="800"/>
              </a:spcAft>
              <a:buNone/>
              <a:defRPr/>
            </a:pPr>
            <a:r>
              <a:rPr lang="en-US" altLang="en-US" sz="18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Ensure that drug and alcohol counseling and/or behavioral health services are provided</a:t>
            </a:r>
            <a:r>
              <a:rPr lang="en-US" altLang="en-US" sz="1800" b="1" dirty="0" smtClean="0">
                <a:solidFill>
                  <a:prstClr val="black"/>
                </a:solidFill>
                <a:latin typeface="Trebuchet MS" panose="020B0603020202020204" pitchFamily="34" charset="0"/>
                <a:ea typeface="Calibri" panose="020F0502020204030204" pitchFamily="34" charset="0"/>
                <a:cs typeface="Times New Roman" panose="02020603050405020304" pitchFamily="18" charset="0"/>
              </a:rPr>
              <a:t>. </a:t>
            </a:r>
            <a:endParaRPr lang="en-US" altLang="en-US" sz="16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116739" name="Rectangle 2"/>
          <p:cNvSpPr>
            <a:spLocks noChangeArrowheads="1"/>
          </p:cNvSpPr>
          <p:nvPr/>
        </p:nvSpPr>
        <p:spPr bwMode="auto">
          <a:xfrm>
            <a:off x="528638" y="2084124"/>
            <a:ext cx="8132762" cy="3945054"/>
          </a:xfrm>
          <a:prstGeom prst="rect">
            <a:avLst/>
          </a:prstGeom>
          <a:solidFill>
            <a:schemeClr val="bg1"/>
          </a:solidFill>
          <a:ln w="38100">
            <a:solidFill>
              <a:srgbClr val="1E92A2"/>
            </a:solidFill>
            <a:miter lim="800000"/>
            <a:headEnd/>
            <a:tailEnd/>
          </a:ln>
        </p:spPr>
        <p:txBody>
          <a:bodyPr wrap="square">
            <a:spAutoFit/>
          </a:bodyPr>
          <a:lstStyle>
            <a:lvl1pPr marL="285750" indent="-2857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lnSpc>
                <a:spcPct val="107000"/>
              </a:lnSpc>
              <a:spcBef>
                <a:spcPct val="0"/>
              </a:spcBef>
              <a:spcAft>
                <a:spcPct val="0"/>
              </a:spcAft>
            </a:pP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Create better engagement and communication among providers within the continuum of care and across service areas, including the </a:t>
            </a:r>
            <a:r>
              <a:rPr lang="en-US" altLang="en-US" sz="1800" dirty="0">
                <a:solidFill>
                  <a:srgbClr val="FF0000"/>
                </a:solidFill>
                <a:latin typeface="Trebuchet MS" panose="020B0603020202020204" pitchFamily="34" charset="0"/>
                <a:ea typeface="Calibri" panose="020F0502020204030204" pitchFamily="34" charset="0"/>
                <a:cs typeface="Times New Roman" panose="02020603050405020304" pitchFamily="18" charset="0"/>
              </a:rPr>
              <a:t>civil or criminal </a:t>
            </a: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justice system.</a:t>
            </a:r>
          </a:p>
          <a:p>
            <a:pPr eaLnBrk="0" fontAlgn="base" hangingPunct="0">
              <a:lnSpc>
                <a:spcPct val="107000"/>
              </a:lnSpc>
              <a:spcBef>
                <a:spcPct val="0"/>
              </a:spcBef>
              <a:spcAft>
                <a:spcPct val="0"/>
              </a:spcAft>
            </a:pP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Educate all providers of the importance of universal screening and have resources available for those screening positive (</a:t>
            </a:r>
            <a:r>
              <a:rPr lang="en-US" altLang="en-US" sz="1800" dirty="0">
                <a:latin typeface="Trebuchet MS" panose="020B0603020202020204" pitchFamily="34" charset="0"/>
                <a:ea typeface="Calibri" panose="020F0502020204030204" pitchFamily="34" charset="0"/>
                <a:cs typeface="Times New Roman" panose="02020603050405020304" pitchFamily="18" charset="0"/>
              </a:rPr>
              <a:t>see slide x for </a:t>
            </a:r>
            <a:r>
              <a:rPr lang="en-US" altLang="en-US" sz="1800" u="sng" dirty="0">
                <a:solidFill>
                  <a:srgbClr val="FF0000"/>
                </a:solidFill>
                <a:latin typeface="Trebuchet MS" panose="020B0603020202020204" pitchFamily="34" charset="0"/>
                <a:ea typeface="Calibri" panose="020F0502020204030204" pitchFamily="34" charset="0"/>
                <a:cs typeface="Times New Roman" panose="02020603050405020304" pitchFamily="18" charset="0"/>
                <a:hlinkClick r:id="rId2"/>
              </a:rPr>
              <a:t>NYS OASAS Treatment Services</a:t>
            </a: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a:t>
            </a:r>
            <a:r>
              <a:rPr lang="en-US" altLang="en-US" sz="1800" i="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OASAS live dashboard </a:t>
            </a:r>
            <a:r>
              <a:rPr lang="en-US" altLang="en-US" sz="1800" i="1" dirty="0">
                <a:solidFill>
                  <a:prstClr val="black"/>
                </a:solidFill>
                <a:latin typeface="Trebuchet MS" panose="020B0603020202020204" pitchFamily="34" charset="0"/>
                <a:ea typeface="Calibri" panose="020F0502020204030204" pitchFamily="34" charset="0"/>
                <a:cs typeface="Times New Roman" panose="02020603050405020304" pitchFamily="18" charset="0"/>
                <a:hlinkClick r:id="rId3"/>
              </a:rPr>
              <a:t>https://findaddictiontreatment.ny.gov</a:t>
            </a:r>
            <a:r>
              <a:rPr lang="en-US" altLang="en-US" sz="1800" i="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or call HOPEline 877.846.7369</a:t>
            </a:r>
            <a:endParaRPr lang="en-US" altLang="en-US" sz="3600" dirty="0">
              <a:solidFill>
                <a:prstClr val="black"/>
              </a:solidFill>
              <a:ea typeface="Calibri" panose="020F0502020204030204" pitchFamily="34" charset="0"/>
              <a:cs typeface="Times New Roman" panose="02020603050405020304" pitchFamily="18" charset="0"/>
            </a:endParaRPr>
          </a:p>
          <a:p>
            <a:pPr eaLnBrk="0" fontAlgn="base" hangingPunct="0">
              <a:lnSpc>
                <a:spcPct val="107000"/>
              </a:lnSpc>
              <a:spcBef>
                <a:spcPct val="0"/>
              </a:spcBef>
              <a:spcAft>
                <a:spcPct val="0"/>
              </a:spcAft>
              <a:buSzPts val="1000"/>
            </a:pP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Contact local counties for a list of Substance Use Disorder Treatment Referral/Provider Directory (provide name of the contact by County) (</a:t>
            </a:r>
            <a:r>
              <a:rPr lang="en-US" altLang="en-US" sz="1800" i="1" dirty="0">
                <a:latin typeface="Trebuchet MS" panose="020B0603020202020204" pitchFamily="34" charset="0"/>
                <a:ea typeface="Calibri" panose="020F0502020204030204" pitchFamily="34" charset="0"/>
                <a:cs typeface="Times New Roman" panose="02020603050405020304" pitchFamily="18" charset="0"/>
              </a:rPr>
              <a:t>see slide x</a:t>
            </a:r>
            <a:r>
              <a:rPr lang="en-US" altLang="en-US" sz="1800" dirty="0">
                <a:latin typeface="Trebuchet MS" panose="020B0603020202020204" pitchFamily="34" charset="0"/>
                <a:ea typeface="Calibri" panose="020F0502020204030204" pitchFamily="34" charset="0"/>
                <a:cs typeface="Times New Roman" panose="02020603050405020304" pitchFamily="18" charset="0"/>
              </a:rPr>
              <a:t>) </a:t>
            </a:r>
          </a:p>
          <a:p>
            <a:pPr eaLnBrk="0" fontAlgn="base" hangingPunct="0">
              <a:lnSpc>
                <a:spcPct val="107000"/>
              </a:lnSpc>
              <a:spcBef>
                <a:spcPct val="0"/>
              </a:spcBef>
              <a:spcAft>
                <a:spcPct val="0"/>
              </a:spcAft>
            </a:pP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Use of the Medicaid Cab program to schedule (</a:t>
            </a:r>
            <a:r>
              <a:rPr lang="en-US" altLang="en-US" sz="1800" i="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five day advance notice</a:t>
            </a: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visits even if it brings patients two </a:t>
            </a:r>
            <a:r>
              <a:rPr lang="en-US" altLang="en-US" sz="1800" dirty="0">
                <a:latin typeface="Trebuchet MS" panose="020B0603020202020204" pitchFamily="34" charset="0"/>
                <a:ea typeface="Calibri" panose="020F0502020204030204" pitchFamily="34" charset="0"/>
                <a:cs typeface="Times New Roman" panose="02020603050405020304" pitchFamily="18" charset="0"/>
              </a:rPr>
              <a:t>hours away from RPC and ensure Medicaid cab companies are involved in the solution</a:t>
            </a:r>
          </a:p>
        </p:txBody>
      </p:sp>
      <p:sp>
        <p:nvSpPr>
          <p:cNvPr id="116742" name="Rectangle 4"/>
          <p:cNvSpPr>
            <a:spLocks noChangeArrowheads="1"/>
          </p:cNvSpPr>
          <p:nvPr/>
        </p:nvSpPr>
        <p:spPr bwMode="auto">
          <a:xfrm>
            <a:off x="7989888" y="241300"/>
            <a:ext cx="9001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0" fontAlgn="base" hangingPunct="0">
              <a:lnSpc>
                <a:spcPct val="100000"/>
              </a:lnSpc>
              <a:spcBef>
                <a:spcPct val="0"/>
              </a:spcBef>
              <a:spcAft>
                <a:spcPct val="0"/>
              </a:spcAft>
              <a:buFontTx/>
              <a:buNone/>
            </a:pPr>
            <a:r>
              <a:rPr lang="en-US" altLang="en-US" sz="1400" dirty="0">
                <a:solidFill>
                  <a:srgbClr val="009999"/>
                </a:solidFill>
                <a:latin typeface="Trebuchet MS" panose="020B0603020202020204" pitchFamily="34" charset="0"/>
              </a:rPr>
              <a:t>EXAMPLE</a:t>
            </a:r>
            <a:endParaRPr lang="en-US" altLang="en-US" sz="1400" dirty="0">
              <a:solidFill>
                <a:prstClr val="black"/>
              </a:solidFill>
            </a:endParaRPr>
          </a:p>
        </p:txBody>
      </p:sp>
      <p:sp>
        <p:nvSpPr>
          <p:cNvPr id="4" name="Title 3"/>
          <p:cNvSpPr>
            <a:spLocks noGrp="1"/>
          </p:cNvSpPr>
          <p:nvPr>
            <p:ph type="title"/>
          </p:nvPr>
        </p:nvSpPr>
        <p:spPr/>
        <p:txBody>
          <a:bodyPr/>
          <a:lstStyle/>
          <a:p>
            <a:r>
              <a:rPr lang="en-US" dirty="0"/>
              <a:t>Treatment </a:t>
            </a:r>
            <a:r>
              <a:rPr lang="en-US" dirty="0" smtClean="0"/>
              <a:t>Services</a:t>
            </a:r>
            <a:endParaRPr lang="en-US"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38</a:t>
            </a:fld>
            <a:endParaRPr lang="en-US" dirty="0"/>
          </a:p>
        </p:txBody>
      </p:sp>
    </p:spTree>
    <p:extLst>
      <p:ext uri="{BB962C8B-B14F-4D97-AF65-F5344CB8AC3E}">
        <p14:creationId xmlns:p14="http://schemas.microsoft.com/office/powerpoint/2010/main" val="82051146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p:cNvPr>
          <p:cNvPicPr>
            <a:picLocks noChangeAspect="1"/>
          </p:cNvPicPr>
          <p:nvPr/>
        </p:nvPicPr>
        <p:blipFill>
          <a:blip r:embed="rId4"/>
          <a:stretch>
            <a:fillRect/>
          </a:stretch>
        </p:blipFill>
        <p:spPr>
          <a:xfrm>
            <a:off x="512504" y="1114846"/>
            <a:ext cx="7197725" cy="3243262"/>
          </a:xfrm>
          <a:prstGeom prst="rect">
            <a:avLst/>
          </a:prstGeom>
          <a:ln>
            <a:noFill/>
          </a:ln>
          <a:effectLst>
            <a:outerShdw blurRad="292100" dist="139700" dir="2700000" algn="tl" rotWithShape="0">
              <a:srgbClr val="333333">
                <a:alpha val="65000"/>
              </a:srgbClr>
            </a:outerShdw>
          </a:effectLst>
        </p:spPr>
      </p:pic>
      <p:sp>
        <p:nvSpPr>
          <p:cNvPr id="117765" name="Rectangle 5"/>
          <p:cNvSpPr>
            <a:spLocks noChangeArrowheads="1"/>
          </p:cNvSpPr>
          <p:nvPr/>
        </p:nvSpPr>
        <p:spPr bwMode="auto">
          <a:xfrm>
            <a:off x="100353" y="6003835"/>
            <a:ext cx="841023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0" fontAlgn="base" hangingPunct="0">
              <a:spcBef>
                <a:spcPct val="0"/>
              </a:spcBef>
              <a:spcAft>
                <a:spcPct val="0"/>
              </a:spcAft>
            </a:pPr>
            <a:r>
              <a:rPr lang="en-US" altLang="en-US" dirty="0">
                <a:solidFill>
                  <a:prstClr val="black"/>
                </a:solidFill>
              </a:rPr>
              <a:t>Sources: </a:t>
            </a:r>
            <a:r>
              <a:rPr lang="en-US" altLang="en-US" dirty="0">
                <a:solidFill>
                  <a:prstClr val="black"/>
                </a:solidFill>
                <a:hlinkClick r:id="rId5"/>
              </a:rPr>
              <a:t>https://apps.oasas.ny.gov/reports_doc/TreatmentDirectory.pdf</a:t>
            </a:r>
            <a:endParaRPr lang="en-US" altLang="en-US" dirty="0">
              <a:solidFill>
                <a:prstClr val="black"/>
              </a:solidFill>
            </a:endParaRPr>
          </a:p>
          <a:p>
            <a:r>
              <a:rPr lang="en-US" altLang="en-US" dirty="0">
                <a:solidFill>
                  <a:prstClr val="black"/>
                </a:solidFill>
                <a:hlinkClick r:id="rId3"/>
              </a:rPr>
              <a:t>https://oasas.ny.gov/providerDirectory/index.cfm</a:t>
            </a:r>
            <a:endParaRPr lang="en-US" altLang="en-US" dirty="0">
              <a:solidFill>
                <a:prstClr val="black"/>
              </a:solidFill>
            </a:endParaRPr>
          </a:p>
          <a:p>
            <a:endParaRPr lang="en-US" altLang="en-US" dirty="0">
              <a:solidFill>
                <a:prstClr val="black"/>
              </a:solidFill>
            </a:endParaRPr>
          </a:p>
          <a:p>
            <a:pPr eaLnBrk="0" fontAlgn="base" hangingPunct="0">
              <a:spcBef>
                <a:spcPct val="0"/>
              </a:spcBef>
              <a:spcAft>
                <a:spcPct val="0"/>
              </a:spcAft>
            </a:pPr>
            <a:endParaRPr lang="en-US" altLang="en-US" dirty="0">
              <a:solidFill>
                <a:prstClr val="black"/>
              </a:solidFill>
            </a:endParaRPr>
          </a:p>
        </p:txBody>
      </p:sp>
      <p:pic>
        <p:nvPicPr>
          <p:cNvPr id="117766" name="Picture 6">
            <a:hlinkClick r:id="rId5"/>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579521" y="1875627"/>
            <a:ext cx="4704508" cy="4229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7" name="Rectangle 10"/>
          <p:cNvSpPr>
            <a:spLocks noChangeArrowheads="1"/>
          </p:cNvSpPr>
          <p:nvPr/>
        </p:nvSpPr>
        <p:spPr bwMode="auto">
          <a:xfrm>
            <a:off x="1509713" y="388938"/>
            <a:ext cx="5883275" cy="520700"/>
          </a:xfrm>
          <a:prstGeom prst="rect">
            <a:avLst/>
          </a:prstGeom>
          <a:solidFill>
            <a:srgbClr val="1E92A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lnSpc>
                <a:spcPct val="107000"/>
              </a:lnSpc>
              <a:spcBef>
                <a:spcPct val="0"/>
              </a:spcBef>
              <a:spcAft>
                <a:spcPts val="800"/>
              </a:spcAft>
            </a:pPr>
            <a:r>
              <a:rPr lang="en-US" altLang="en-US" sz="2800" dirty="0">
                <a:solidFill>
                  <a:prstClr val="white"/>
                </a:solidFill>
                <a:latin typeface="Trebuchet MS" panose="020B0603020202020204" pitchFamily="34" charset="0"/>
                <a:ea typeface="Calibri" panose="020F0502020204030204" pitchFamily="34" charset="0"/>
                <a:cs typeface="Times New Roman" panose="02020603050405020304" pitchFamily="18" charset="0"/>
              </a:rPr>
              <a:t>Resources</a:t>
            </a:r>
          </a:p>
        </p:txBody>
      </p:sp>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284029" y="6295485"/>
            <a:ext cx="723446" cy="41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p:cNvSpPr>
            <a:spLocks noGrp="1"/>
          </p:cNvSpPr>
          <p:nvPr>
            <p:ph type="ftr" sz="quarter" idx="11"/>
          </p:nvPr>
        </p:nvSpPr>
        <p:spPr>
          <a:xfrm>
            <a:off x="150148" y="5484542"/>
            <a:ext cx="2719129" cy="357458"/>
          </a:xfrm>
        </p:spPr>
        <p:txBody>
          <a:bodyPr/>
          <a:lstStyle/>
          <a:p>
            <a:pPr>
              <a:defRPr/>
            </a:pPr>
            <a:r>
              <a:rPr lang="en-US" dirty="0"/>
              <a:t>Some Information Adapted from ACOG District II Presentation Opioid Use Disorder Bundle, 2018</a:t>
            </a:r>
          </a:p>
        </p:txBody>
      </p:sp>
      <p:sp>
        <p:nvSpPr>
          <p:cNvPr id="4" name="Slide Number Placeholder 3"/>
          <p:cNvSpPr>
            <a:spLocks noGrp="1"/>
          </p:cNvSpPr>
          <p:nvPr>
            <p:ph type="sldNum" sz="quarter" idx="12"/>
          </p:nvPr>
        </p:nvSpPr>
        <p:spPr/>
        <p:txBody>
          <a:bodyPr/>
          <a:lstStyle/>
          <a:p>
            <a:pPr>
              <a:defRPr/>
            </a:pPr>
            <a:fld id="{C9172A33-F4FF-4E36-821D-E71112213E2B}" type="slidenum">
              <a:rPr lang="en-US" smtClean="0"/>
              <a:pPr>
                <a:defRPr/>
              </a:pPr>
              <a:t>39</a:t>
            </a:fld>
            <a:endParaRPr lang="en-US" dirty="0"/>
          </a:p>
        </p:txBody>
      </p:sp>
    </p:spTree>
    <p:extLst>
      <p:ext uri="{BB962C8B-B14F-4D97-AF65-F5344CB8AC3E}">
        <p14:creationId xmlns:p14="http://schemas.microsoft.com/office/powerpoint/2010/main" val="23145289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675499" y="1971675"/>
            <a:ext cx="800732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600" b="1" dirty="0">
                <a:latin typeface="Trebuchet MS" panose="020B0603020202020204" pitchFamily="34" charset="0"/>
              </a:rPr>
              <a:t>Understanding Opioid Use Disorder </a:t>
            </a:r>
          </a:p>
          <a:p>
            <a:pPr algn="ctr"/>
            <a:r>
              <a:rPr lang="en-US" altLang="en-US" sz="3600" b="1" dirty="0">
                <a:latin typeface="Trebuchet MS" panose="020B0603020202020204" pitchFamily="34" charset="0"/>
              </a:rPr>
              <a:t>In Pregnancy:  Know the Basics</a:t>
            </a:r>
            <a:endParaRPr lang="en-US" altLang="en-US" sz="3600" b="1" dirty="0"/>
          </a:p>
        </p:txBody>
      </p:sp>
      <p:sp>
        <p:nvSpPr>
          <p:cNvPr id="5" name="Right Arrow 4"/>
          <p:cNvSpPr/>
          <p:nvPr/>
        </p:nvSpPr>
        <p:spPr>
          <a:xfrm>
            <a:off x="1730375" y="3379788"/>
            <a:ext cx="6175375" cy="1116012"/>
          </a:xfrm>
          <a:prstGeom prst="rightArrow">
            <a:avLst/>
          </a:prstGeom>
          <a:solidFill>
            <a:srgbClr val="1E92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Trebuchet MS" panose="020B0603020202020204" pitchFamily="34" charset="0"/>
              </a:rPr>
              <a:t>First Steps</a:t>
            </a:r>
          </a:p>
        </p:txBody>
      </p:sp>
      <p:sp>
        <p:nvSpPr>
          <p:cNvPr id="2" name="Footer Placeholder 1"/>
          <p:cNvSpPr>
            <a:spLocks noGrp="1"/>
          </p:cNvSpPr>
          <p:nvPr>
            <p:ph type="ftr" sz="quarter" idx="11"/>
          </p:nvPr>
        </p:nvSpPr>
        <p:spPr>
          <a:xfrm>
            <a:off x="659165" y="6356350"/>
            <a:ext cx="7649093" cy="365125"/>
          </a:xfrm>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93688" y="981270"/>
            <a:ext cx="5883275" cy="368300"/>
          </a:xfrm>
          <a:prstGeom prst="rect">
            <a:avLst/>
          </a:prstGeom>
          <a:solidFill>
            <a:schemeClr val="bg1">
              <a:lumMod val="95000"/>
            </a:schemeClr>
          </a:solidFill>
        </p:spPr>
        <p:txBody>
          <a:bodyPr>
            <a:spAutoFit/>
          </a:bodyPr>
          <a:lstStyle/>
          <a:p>
            <a:pPr fontAlgn="base">
              <a:lnSpc>
                <a:spcPct val="107000"/>
              </a:lnSpc>
              <a:spcBef>
                <a:spcPct val="0"/>
              </a:spcBef>
              <a:spcAft>
                <a:spcPts val="800"/>
              </a:spcAft>
              <a:defRPr/>
            </a:pPr>
            <a:r>
              <a:rPr lang="en-US" altLang="en-US" b="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New York State Medicaid Cab Services</a:t>
            </a:r>
          </a:p>
        </p:txBody>
      </p:sp>
      <p:pic>
        <p:nvPicPr>
          <p:cNvPr id="119811"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69169" y="3045021"/>
            <a:ext cx="7499350" cy="3336925"/>
          </a:xfrm>
          <a:prstGeom prst="rect">
            <a:avLst/>
          </a:prstGeom>
          <a:noFill/>
          <a:ln w="9525">
            <a:solidFill>
              <a:srgbClr val="1E92A2"/>
            </a:solidFill>
            <a:miter lim="800000"/>
            <a:headEnd/>
            <a:tailEnd/>
          </a:ln>
          <a:extLst>
            <a:ext uri="{909E8E84-426E-40DD-AFC4-6F175D3DCCD1}">
              <a14:hiddenFill xmlns:a14="http://schemas.microsoft.com/office/drawing/2010/main">
                <a:solidFill>
                  <a:srgbClr val="FFFFFF"/>
                </a:solidFill>
              </a14:hiddenFill>
            </a:ext>
          </a:extLst>
        </p:spPr>
      </p:pic>
      <p:sp>
        <p:nvSpPr>
          <p:cNvPr id="119812" name="Rectangle 8"/>
          <p:cNvSpPr>
            <a:spLocks noChangeArrowheads="1"/>
          </p:cNvSpPr>
          <p:nvPr/>
        </p:nvSpPr>
        <p:spPr bwMode="auto">
          <a:xfrm>
            <a:off x="1590675" y="296863"/>
            <a:ext cx="5883275" cy="520700"/>
          </a:xfrm>
          <a:prstGeom prst="rect">
            <a:avLst/>
          </a:prstGeom>
          <a:solidFill>
            <a:srgbClr val="1E92A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fontAlgn="base">
              <a:lnSpc>
                <a:spcPct val="107000"/>
              </a:lnSpc>
              <a:spcBef>
                <a:spcPct val="0"/>
              </a:spcBef>
              <a:spcAft>
                <a:spcPts val="800"/>
              </a:spcAft>
            </a:pPr>
            <a:r>
              <a:rPr lang="en-US" altLang="en-US" sz="2800" dirty="0">
                <a:solidFill>
                  <a:prstClr val="white"/>
                </a:solidFill>
                <a:latin typeface="Trebuchet MS" panose="020B0603020202020204" pitchFamily="34" charset="0"/>
                <a:ea typeface="Calibri" panose="020F0502020204030204" pitchFamily="34" charset="0"/>
                <a:cs typeface="Times New Roman" panose="02020603050405020304" pitchFamily="18" charset="0"/>
              </a:rPr>
              <a:t>Resources</a:t>
            </a:r>
          </a:p>
        </p:txBody>
      </p:sp>
      <p:sp>
        <p:nvSpPr>
          <p:cNvPr id="11" name="Rectangle 10"/>
          <p:cNvSpPr/>
          <p:nvPr/>
        </p:nvSpPr>
        <p:spPr>
          <a:xfrm>
            <a:off x="293688" y="1336871"/>
            <a:ext cx="8850312" cy="1708150"/>
          </a:xfrm>
          <a:prstGeom prst="rect">
            <a:avLst/>
          </a:prstGeom>
        </p:spPr>
        <p:txBody>
          <a:bodyPr>
            <a:spAutoFit/>
          </a:bodyPr>
          <a:lstStyle/>
          <a:p>
            <a:pPr eaLnBrk="0" fontAlgn="base" hangingPunct="0">
              <a:spcBef>
                <a:spcPct val="0"/>
              </a:spcBef>
              <a:spcAft>
                <a:spcPct val="0"/>
              </a:spcAft>
              <a:defRPr/>
            </a:pPr>
            <a:r>
              <a:rPr lang="en-US" sz="1500" dirty="0">
                <a:solidFill>
                  <a:prstClr val="black"/>
                </a:solidFill>
                <a:latin typeface="Trebuchet MS" panose="020B0603020202020204" pitchFamily="34" charset="0"/>
              </a:rPr>
              <a:t>Currently the Department contracts with two Transportation Managers </a:t>
            </a:r>
          </a:p>
          <a:p>
            <a:pPr eaLnBrk="0" fontAlgn="base" hangingPunct="0">
              <a:spcBef>
                <a:spcPct val="0"/>
              </a:spcBef>
              <a:spcAft>
                <a:spcPct val="0"/>
              </a:spcAft>
              <a:defRPr/>
            </a:pPr>
            <a:r>
              <a:rPr lang="en-US" sz="1500" dirty="0">
                <a:solidFill>
                  <a:prstClr val="black"/>
                </a:solidFill>
                <a:latin typeface="Trebuchet MS" panose="020B0603020202020204" pitchFamily="34" charset="0"/>
              </a:rPr>
              <a:t>• Medical Answering Services, LLC • All Counties North of NYC - https://www.medanswering.com (800) 850-5340 (24 hours a day, 7 days a week) </a:t>
            </a:r>
          </a:p>
          <a:p>
            <a:pPr eaLnBrk="0" fontAlgn="base" hangingPunct="0">
              <a:spcBef>
                <a:spcPct val="0"/>
              </a:spcBef>
              <a:spcAft>
                <a:spcPct val="0"/>
              </a:spcAft>
              <a:defRPr/>
            </a:pPr>
            <a:r>
              <a:rPr lang="en-US" sz="1500" dirty="0">
                <a:solidFill>
                  <a:prstClr val="black"/>
                </a:solidFill>
                <a:latin typeface="Trebuchet MS" panose="020B0603020202020204" pitchFamily="34" charset="0"/>
              </a:rPr>
              <a:t>• LogistiCare Solutions, LLC </a:t>
            </a:r>
          </a:p>
          <a:p>
            <a:pPr marL="285750" indent="-285750" eaLnBrk="0" fontAlgn="base" hangingPunct="0">
              <a:spcBef>
                <a:spcPct val="0"/>
              </a:spcBef>
              <a:spcAft>
                <a:spcPct val="0"/>
              </a:spcAft>
              <a:buFont typeface="Wingdings" panose="05000000000000000000" pitchFamily="2" charset="2"/>
              <a:buChar char="Ø"/>
              <a:defRPr/>
            </a:pPr>
            <a:r>
              <a:rPr lang="en-US" sz="1500" dirty="0">
                <a:solidFill>
                  <a:prstClr val="black"/>
                </a:solidFill>
                <a:latin typeface="Trebuchet MS" panose="020B0603020202020204" pitchFamily="34" charset="0"/>
              </a:rPr>
              <a:t>New York City - </a:t>
            </a:r>
            <a:r>
              <a:rPr lang="en-US" sz="1500" dirty="0">
                <a:solidFill>
                  <a:prstClr val="black"/>
                </a:solidFill>
                <a:latin typeface="Trebuchet MS" panose="020B0603020202020204" pitchFamily="34" charset="0"/>
                <a:hlinkClick r:id="rId4"/>
              </a:rPr>
              <a:t>http://www.nycmedicaidride.net</a:t>
            </a:r>
            <a:r>
              <a:rPr lang="en-US" sz="1500" dirty="0">
                <a:solidFill>
                  <a:prstClr val="black"/>
                </a:solidFill>
                <a:latin typeface="Trebuchet MS" panose="020B0603020202020204" pitchFamily="34" charset="0"/>
              </a:rPr>
              <a:t> (877) 564-5911 (24 hours a day, 7 days a week) </a:t>
            </a:r>
          </a:p>
          <a:p>
            <a:pPr marL="285750" indent="-285750" eaLnBrk="0" fontAlgn="base" hangingPunct="0">
              <a:spcBef>
                <a:spcPct val="0"/>
              </a:spcBef>
              <a:spcAft>
                <a:spcPct val="0"/>
              </a:spcAft>
              <a:buFont typeface="Wingdings" panose="05000000000000000000" pitchFamily="2" charset="2"/>
              <a:buChar char="Ø"/>
              <a:defRPr/>
            </a:pPr>
            <a:r>
              <a:rPr lang="en-US" sz="1500" dirty="0">
                <a:solidFill>
                  <a:prstClr val="black"/>
                </a:solidFill>
                <a:latin typeface="Trebuchet MS" panose="020B0603020202020204" pitchFamily="34" charset="0"/>
              </a:rPr>
              <a:t>Long Island - </a:t>
            </a:r>
            <a:r>
              <a:rPr lang="en-US" sz="1500" dirty="0">
                <a:solidFill>
                  <a:prstClr val="black"/>
                </a:solidFill>
                <a:latin typeface="Trebuchet MS" panose="020B0603020202020204" pitchFamily="34" charset="0"/>
                <a:hlinkClick r:id="rId5"/>
              </a:rPr>
              <a:t>https://www.longislandmedicaidride.net</a:t>
            </a:r>
            <a:r>
              <a:rPr lang="en-US" sz="1500" dirty="0">
                <a:solidFill>
                  <a:prstClr val="black"/>
                </a:solidFill>
                <a:latin typeface="Trebuchet MS" panose="020B0603020202020204" pitchFamily="34" charset="0"/>
              </a:rPr>
              <a:t> (844) 678-1101 (24 hours a day, 7 days a week) </a:t>
            </a:r>
          </a:p>
        </p:txBody>
      </p:sp>
      <p:pic>
        <p:nvPicPr>
          <p:cNvPr id="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284029" y="6295485"/>
            <a:ext cx="723446" cy="41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3466" y="6500425"/>
            <a:ext cx="4572000" cy="276999"/>
          </a:xfrm>
          <a:prstGeom prst="rect">
            <a:avLst/>
          </a:prstGeom>
        </p:spPr>
        <p:txBody>
          <a:bodyPr>
            <a:spAutoFit/>
          </a:bodyPr>
          <a:lstStyle/>
          <a:p>
            <a:pPr marL="0" marR="0">
              <a:spcBef>
                <a:spcPts val="0"/>
              </a:spcBef>
              <a:spcAft>
                <a:spcPts val="0"/>
              </a:spcAft>
            </a:pPr>
            <a:r>
              <a:rPr lang="en-US" sz="1200" dirty="0">
                <a:solidFill>
                  <a:srgbClr val="1F497D"/>
                </a:solidFill>
                <a:latin typeface="Trebuchet MS" panose="020B0603020202020204" pitchFamily="34" charset="0"/>
                <a:ea typeface="Calibri" panose="020F0502020204030204" pitchFamily="34" charset="0"/>
                <a:cs typeface="Times New Roman" panose="02020603050405020304" pitchFamily="18" charset="0"/>
              </a:rPr>
              <a:t>Created by ACOG District II in 2018</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Footer Placeholder 1"/>
          <p:cNvSpPr>
            <a:spLocks noGrp="1"/>
          </p:cNvSpPr>
          <p:nvPr>
            <p:ph type="ftr" sz="quarter" idx="11"/>
          </p:nvPr>
        </p:nvSpPr>
        <p:spPr>
          <a:xfrm>
            <a:off x="2947915" y="6295485"/>
            <a:ext cx="5183361" cy="425991"/>
          </a:xfrm>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40</a:t>
            </a:fld>
            <a:endParaRPr lang="en-US" dirty="0"/>
          </a:p>
        </p:txBody>
      </p:sp>
    </p:spTree>
    <p:extLst>
      <p:ext uri="{BB962C8B-B14F-4D97-AF65-F5344CB8AC3E}">
        <p14:creationId xmlns:p14="http://schemas.microsoft.com/office/powerpoint/2010/main" val="210232714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209550" y="1025525"/>
            <a:ext cx="8518525" cy="600075"/>
          </a:xfrm>
          <a:prstGeom prst="rect">
            <a:avLst/>
          </a:prstGeom>
          <a:solidFill>
            <a:schemeClr val="bg1">
              <a:lumMod val="95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7000"/>
              </a:lnSpc>
              <a:spcBef>
                <a:spcPct val="0"/>
              </a:spcBef>
              <a:spcAft>
                <a:spcPts val="800"/>
              </a:spcAft>
              <a:buFontTx/>
              <a:buNone/>
              <a:defRPr/>
            </a:pPr>
            <a:r>
              <a:rPr lang="en-US" sz="1600" b="1" kern="0" dirty="0">
                <a:solidFill>
                  <a:prstClr val="black"/>
                </a:solidFill>
                <a:latin typeface="Trebuchet MS" panose="020B0603020202020204" pitchFamily="34" charset="0"/>
                <a:ea typeface="Times New Roman" panose="02020603050405020304" pitchFamily="18" charset="0"/>
                <a:cs typeface="Times New Roman" panose="02020603050405020304" pitchFamily="18" charset="0"/>
              </a:rPr>
              <a:t>Change perceptions of opioid use disorder through the use of a common language and e</a:t>
            </a:r>
            <a:r>
              <a:rPr lang="en-US" altLang="en-US" sz="16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mphasize that SUDs are chronic medical conditions that can be treated.</a:t>
            </a:r>
            <a:endParaRPr lang="en-US" altLang="en-US" sz="14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20485" name="Rectangle 2"/>
          <p:cNvSpPr>
            <a:spLocks noChangeArrowheads="1"/>
          </p:cNvSpPr>
          <p:nvPr/>
        </p:nvSpPr>
        <p:spPr bwMode="auto">
          <a:xfrm>
            <a:off x="326203" y="1843971"/>
            <a:ext cx="8518525" cy="787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fontAlgn="base">
              <a:lnSpc>
                <a:spcPct val="107000"/>
              </a:lnSpc>
              <a:spcBef>
                <a:spcPct val="0"/>
              </a:spcBef>
              <a:spcAft>
                <a:spcPts val="800"/>
              </a:spcAft>
              <a:buFontTx/>
              <a:buNone/>
              <a:defRPr/>
            </a:pPr>
            <a:endParaRPr lang="en-US" altLang="en-US" sz="1800" dirty="0">
              <a:solidFill>
                <a:srgbClr val="C00000"/>
              </a:solidFill>
              <a:latin typeface="Trebuchet MS" panose="020B0603020202020204" pitchFamily="34" charset="0"/>
              <a:ea typeface="Calibri" panose="020F0502020204030204" pitchFamily="34" charset="0"/>
              <a:cs typeface="Times New Roman" panose="02020603050405020304" pitchFamily="18" charset="0"/>
            </a:endParaRPr>
          </a:p>
          <a:p>
            <a:pPr fontAlgn="base">
              <a:lnSpc>
                <a:spcPct val="107000"/>
              </a:lnSpc>
              <a:spcBef>
                <a:spcPct val="0"/>
              </a:spcBef>
              <a:spcAft>
                <a:spcPts val="800"/>
              </a:spcAft>
              <a:buFontTx/>
              <a:buNone/>
              <a:defRPr/>
            </a:pPr>
            <a:endParaRPr lang="en-US" altLang="en-US" sz="1800" dirty="0">
              <a:solidFill>
                <a:srgbClr val="C00000"/>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92165" name="Rectangle 5"/>
          <p:cNvSpPr>
            <a:spLocks noChangeArrowheads="1"/>
          </p:cNvSpPr>
          <p:nvPr/>
        </p:nvSpPr>
        <p:spPr bwMode="auto">
          <a:xfrm>
            <a:off x="209550" y="1775072"/>
            <a:ext cx="8381207" cy="4413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lnSpc>
                <a:spcPct val="90000"/>
              </a:lnSpc>
              <a:spcBef>
                <a:spcPts val="750"/>
              </a:spcBef>
              <a:buFont typeface="Arial" panose="020B0604020202020204" pitchFamily="34" charset="0"/>
              <a:buChar char="•"/>
              <a:tabLst>
                <a:tab pos="457200" algn="l"/>
              </a:tabLst>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tabLst>
                <a:tab pos="457200" algn="l"/>
              </a:tabLst>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tabLst>
                <a:tab pos="457200" algn="l"/>
              </a:tabLst>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tabLst>
                <a:tab pos="457200" algn="l"/>
              </a:tabLst>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tabLst>
                <a:tab pos="457200" algn="l"/>
              </a:tabLst>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tabLst>
                <a:tab pos="457200" algn="l"/>
              </a:tabLst>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tabLst>
                <a:tab pos="457200" algn="l"/>
              </a:tabLst>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tabLst>
                <a:tab pos="457200" algn="l"/>
              </a:tabLst>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tabLst>
                <a:tab pos="457200" algn="l"/>
              </a:tabLst>
              <a:defRPr sz="1300">
                <a:solidFill>
                  <a:schemeClr val="tx1"/>
                </a:solidFill>
                <a:latin typeface="Calibri" panose="020F0502020204030204" pitchFamily="34" charset="0"/>
              </a:defRPr>
            </a:lvl9pPr>
          </a:lstStyle>
          <a:p>
            <a:pPr eaLnBrk="0" fontAlgn="base" hangingPunct="0">
              <a:lnSpc>
                <a:spcPct val="107000"/>
              </a:lnSpc>
              <a:spcBef>
                <a:spcPct val="0"/>
              </a:spcBef>
              <a:spcAft>
                <a:spcPct val="0"/>
              </a:spcAft>
              <a:buSzPts val="1000"/>
              <a:buFont typeface="Symbol" panose="05050102010706020507" pitchFamily="18" charset="2"/>
              <a:buChar char=""/>
            </a:pPr>
            <a:r>
              <a:rPr lang="en-US" altLang="en-US" sz="22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Strive to use language that helps reduce stigma, accurately reflects science, promotes evidence-based treatment, and demonstrates respect for patients. For example, replace “drug abuser” with “person with a substance use disorder” or “in recovery” rather than being “clean.” (</a:t>
            </a:r>
            <a:r>
              <a:rPr lang="en-US" altLang="en-US" sz="2200" i="1" dirty="0">
                <a:latin typeface="Trebuchet MS" panose="020B0603020202020204" pitchFamily="34" charset="0"/>
                <a:ea typeface="Calibri" panose="020F0502020204030204" pitchFamily="34" charset="0"/>
                <a:cs typeface="Times New Roman" panose="02020603050405020304" pitchFamily="18" charset="0"/>
              </a:rPr>
              <a:t>see slide </a:t>
            </a:r>
            <a:r>
              <a:rPr lang="en-US" altLang="en-US" sz="2200" i="1" dirty="0" smtClean="0">
                <a:latin typeface="Trebuchet MS" panose="020B0603020202020204" pitchFamily="34" charset="0"/>
                <a:ea typeface="Calibri" panose="020F0502020204030204" pitchFamily="34" charset="0"/>
                <a:cs typeface="Times New Roman" panose="02020603050405020304" pitchFamily="18" charset="0"/>
              </a:rPr>
              <a:t>21 </a:t>
            </a:r>
            <a:r>
              <a:rPr lang="en-US" altLang="en-US" sz="2200" i="1" dirty="0">
                <a:latin typeface="Trebuchet MS" panose="020B0603020202020204" pitchFamily="34" charset="0"/>
                <a:ea typeface="Calibri" panose="020F0502020204030204" pitchFamily="34" charset="0"/>
                <a:cs typeface="Times New Roman" panose="02020603050405020304" pitchFamily="18" charset="0"/>
              </a:rPr>
              <a:t>for more examples</a:t>
            </a:r>
            <a:r>
              <a:rPr lang="en-US" altLang="en-US" sz="2200" dirty="0">
                <a:latin typeface="Trebuchet MS" panose="020B0603020202020204" pitchFamily="34" charset="0"/>
                <a:ea typeface="Calibri" panose="020F0502020204030204" pitchFamily="34" charset="0"/>
                <a:cs typeface="Times New Roman" panose="02020603050405020304" pitchFamily="18" charset="0"/>
              </a:rPr>
              <a:t>)</a:t>
            </a:r>
          </a:p>
          <a:p>
            <a:pPr eaLnBrk="0" fontAlgn="base" hangingPunct="0">
              <a:lnSpc>
                <a:spcPct val="107000"/>
              </a:lnSpc>
              <a:spcBef>
                <a:spcPct val="0"/>
              </a:spcBef>
              <a:spcAft>
                <a:spcPct val="0"/>
              </a:spcAft>
              <a:buSzPts val="1000"/>
              <a:buFont typeface="Symbol" panose="05050102010706020507" pitchFamily="18" charset="2"/>
              <a:buChar char=""/>
            </a:pPr>
            <a:endParaRPr lang="en-US" altLang="en-US" sz="2200"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a:p>
            <a:pPr eaLnBrk="0" fontAlgn="base" hangingPunct="0">
              <a:lnSpc>
                <a:spcPct val="107000"/>
              </a:lnSpc>
              <a:spcBef>
                <a:spcPct val="0"/>
              </a:spcBef>
              <a:spcAft>
                <a:spcPct val="0"/>
              </a:spcAft>
              <a:buSzPts val="1000"/>
              <a:buFont typeface="Symbol" panose="05050102010706020507" pitchFamily="18" charset="2"/>
              <a:buChar char=""/>
            </a:pPr>
            <a:r>
              <a:rPr lang="en-US" altLang="en-US" sz="22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Develop tools to educate multidisciplinary teams of providers on the use of non-judgmental and harm-reduction focused language and learn how to acknowledge and change implicit biases of providers.  Engage all staff in training, including clinical, administrative, and all other office personnel.</a:t>
            </a: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a:t>
            </a:r>
          </a:p>
        </p:txBody>
      </p:sp>
      <p:sp>
        <p:nvSpPr>
          <p:cNvPr id="4" name="Title 3"/>
          <p:cNvSpPr>
            <a:spLocks noGrp="1"/>
          </p:cNvSpPr>
          <p:nvPr>
            <p:ph type="title"/>
          </p:nvPr>
        </p:nvSpPr>
        <p:spPr/>
        <p:txBody>
          <a:bodyPr/>
          <a:lstStyle/>
          <a:p>
            <a:r>
              <a:rPr lang="en-US" sz="4000" dirty="0"/>
              <a:t>Reduce </a:t>
            </a:r>
            <a:r>
              <a:rPr lang="en-US" sz="4000" dirty="0" smtClean="0"/>
              <a:t>the Stigma </a:t>
            </a:r>
            <a:r>
              <a:rPr lang="en-US" sz="4000" dirty="0"/>
              <a:t>of using </a:t>
            </a:r>
            <a:r>
              <a:rPr lang="en-US" sz="4000" dirty="0" smtClean="0"/>
              <a:t>MAT</a:t>
            </a:r>
            <a:endParaRPr lang="en-US" sz="4000"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41</a:t>
            </a:fld>
            <a:endParaRPr lang="en-US" dirty="0"/>
          </a:p>
        </p:txBody>
      </p:sp>
    </p:spTree>
    <p:extLst>
      <p:ext uri="{BB962C8B-B14F-4D97-AF65-F5344CB8AC3E}">
        <p14:creationId xmlns:p14="http://schemas.microsoft.com/office/powerpoint/2010/main" val="13145665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34962" y="1049337"/>
            <a:ext cx="8361363" cy="1135311"/>
          </a:xfrm>
          <a:prstGeom prst="rect">
            <a:avLst/>
          </a:prstGeom>
        </p:spPr>
        <p:txBody>
          <a:bodyPr>
            <a:spAutoFit/>
          </a:bodyPr>
          <a:lstStyle/>
          <a:p>
            <a:pPr>
              <a:lnSpc>
                <a:spcPct val="107000"/>
              </a:lnSpc>
              <a:spcBef>
                <a:spcPts val="1200"/>
              </a:spcBef>
              <a:spcAft>
                <a:spcPts val="0"/>
              </a:spcAft>
              <a:defRPr/>
            </a:pPr>
            <a:r>
              <a:rPr lang="en-US" altLang="en-US" b="1" dirty="0">
                <a:latin typeface="Trebuchet MS" panose="020B0603020202020204" pitchFamily="34" charset="0"/>
                <a:ea typeface="Calibri" panose="020F0502020204030204" pitchFamily="34" charset="0"/>
                <a:cs typeface="Times New Roman" panose="02020603050405020304" pitchFamily="18" charset="0"/>
              </a:rPr>
              <a:t>Provide education to promote understanding of opioid use disorder (OUD) as a chronic disease – if your practice needs help – call Navigator or PDA.</a:t>
            </a:r>
          </a:p>
          <a:p>
            <a:pPr>
              <a:lnSpc>
                <a:spcPct val="107000"/>
              </a:lnSpc>
              <a:spcBef>
                <a:spcPts val="1200"/>
              </a:spcBef>
              <a:spcAft>
                <a:spcPts val="0"/>
              </a:spcAft>
              <a:defRPr/>
            </a:pPr>
            <a:r>
              <a:rPr lang="en-US" b="1" kern="0" dirty="0">
                <a:latin typeface="Trebuchet MS" panose="020B0603020202020204" pitchFamily="34" charset="0"/>
                <a:ea typeface="Times New Roman" panose="02020603050405020304" pitchFamily="18" charset="0"/>
                <a:cs typeface="Times New Roman" panose="02020603050405020304" pitchFamily="18" charset="0"/>
              </a:rPr>
              <a:t> </a:t>
            </a:r>
          </a:p>
        </p:txBody>
      </p:sp>
      <p:sp>
        <p:nvSpPr>
          <p:cNvPr id="4" name="Rectangle 3"/>
          <p:cNvSpPr/>
          <p:nvPr/>
        </p:nvSpPr>
        <p:spPr>
          <a:xfrm>
            <a:off x="274637" y="1718125"/>
            <a:ext cx="8361363" cy="4363502"/>
          </a:xfrm>
          <a:prstGeom prst="rect">
            <a:avLst/>
          </a:prstGeom>
          <a:solidFill>
            <a:schemeClr val="bg1"/>
          </a:solidFill>
          <a:ln w="38100">
            <a:solidFill>
              <a:srgbClr val="1E92A2"/>
            </a:solidFill>
          </a:ln>
        </p:spPr>
        <p:txBody>
          <a:bodyPr wrap="square">
            <a:spAutoFit/>
          </a:bodyPr>
          <a:lstStyle/>
          <a:p>
            <a:pPr marL="285750" indent="-285750" algn="just">
              <a:lnSpc>
                <a:spcPct val="107000"/>
              </a:lnSpc>
              <a:spcBef>
                <a:spcPts val="0"/>
              </a:spcBef>
              <a:spcAft>
                <a:spcPts val="0"/>
              </a:spcAft>
              <a:buFont typeface="Arial" panose="020B0604020202020204" pitchFamily="34" charset="0"/>
              <a:buChar char="•"/>
              <a:defRPr/>
            </a:pPr>
            <a:r>
              <a:rPr lang="en-US" dirty="0">
                <a:latin typeface="Trebuchet MS" panose="020B0603020202020204" pitchFamily="34" charset="0"/>
                <a:ea typeface="Calibri" panose="020F0502020204030204" pitchFamily="34" charset="0"/>
                <a:cs typeface="Times New Roman" panose="02020603050405020304" pitchFamily="18" charset="0"/>
              </a:rPr>
              <a:t>Engage the patient and her family (if patient desires) early on in the process and care plan. </a:t>
            </a:r>
          </a:p>
          <a:p>
            <a:pPr marL="342900" indent="-342900">
              <a:lnSpc>
                <a:spcPct val="107000"/>
              </a:lnSpc>
              <a:spcBef>
                <a:spcPts val="0"/>
              </a:spcBef>
              <a:spcAft>
                <a:spcPts val="0"/>
              </a:spcAft>
              <a:buSzPts val="1000"/>
              <a:buFont typeface="Symbol" panose="05050102010706020507" pitchFamily="18" charset="2"/>
              <a:buChar char=""/>
              <a:defRPr/>
            </a:pPr>
            <a:r>
              <a:rPr lang="en-US" dirty="0">
                <a:latin typeface="Trebuchet MS" panose="020B0603020202020204" pitchFamily="34" charset="0"/>
                <a:ea typeface="Calibri" panose="020F0502020204030204" pitchFamily="34" charset="0"/>
                <a:cs typeface="Times New Roman" panose="02020603050405020304" pitchFamily="18" charset="0"/>
              </a:rPr>
              <a:t>Allow a woman to describe her family dynamic and define who she would like to engage in the process.</a:t>
            </a:r>
          </a:p>
          <a:p>
            <a:pPr marL="342900" indent="-342900">
              <a:lnSpc>
                <a:spcPct val="107000"/>
              </a:lnSpc>
              <a:spcBef>
                <a:spcPts val="0"/>
              </a:spcBef>
              <a:spcAft>
                <a:spcPts val="0"/>
              </a:spcAft>
              <a:buSzPts val="1000"/>
              <a:buFont typeface="Symbol" panose="05050102010706020507" pitchFamily="18" charset="2"/>
              <a:buChar char=""/>
              <a:defRPr/>
            </a:pPr>
            <a:r>
              <a:rPr lang="en-US" dirty="0">
                <a:latin typeface="Trebuchet MS" panose="020B0603020202020204" pitchFamily="34" charset="0"/>
                <a:ea typeface="Calibri" panose="020F0502020204030204" pitchFamily="34" charset="0"/>
                <a:cs typeface="Times New Roman" panose="02020603050405020304" pitchFamily="18" charset="0"/>
              </a:rPr>
              <a:t>Know the answers to these common questions to assist in engaging the patient and managing their expectations such as: </a:t>
            </a:r>
          </a:p>
          <a:p>
            <a:pPr marL="800100" lvl="1" indent="-342900">
              <a:spcBef>
                <a:spcPts val="0"/>
              </a:spcBef>
              <a:spcAft>
                <a:spcPts val="0"/>
              </a:spcAft>
              <a:buSzPts val="1000"/>
              <a:buFont typeface="Courier New" panose="02070309020205020404" pitchFamily="49" charset="0"/>
              <a:buChar char="o"/>
              <a:defRPr/>
            </a:pPr>
            <a:r>
              <a:rPr lang="en-US" dirty="0">
                <a:latin typeface="Trebuchet MS" panose="020B0603020202020204" pitchFamily="34" charset="0"/>
                <a:ea typeface="Times New Roman" panose="02020603050405020304" pitchFamily="18" charset="0"/>
                <a:cs typeface="Times New Roman" panose="02020603050405020304" pitchFamily="18" charset="0"/>
              </a:rPr>
              <a:t>Am I hurting my baby?</a:t>
            </a:r>
          </a:p>
          <a:p>
            <a:pPr marL="800100" lvl="1" indent="-342900">
              <a:spcBef>
                <a:spcPts val="0"/>
              </a:spcBef>
              <a:spcAft>
                <a:spcPts val="0"/>
              </a:spcAft>
              <a:buSzPts val="1000"/>
              <a:buFont typeface="Courier New" panose="02070309020205020404" pitchFamily="49" charset="0"/>
              <a:buChar char="o"/>
              <a:defRPr/>
            </a:pPr>
            <a:r>
              <a:rPr lang="en-US" dirty="0">
                <a:latin typeface="Trebuchet MS" panose="020B0603020202020204" pitchFamily="34" charset="0"/>
                <a:ea typeface="Times New Roman" panose="02020603050405020304" pitchFamily="18" charset="0"/>
                <a:cs typeface="Times New Roman" panose="02020603050405020304" pitchFamily="18" charset="0"/>
              </a:rPr>
              <a:t>Is Medication Assisted Treatment (MAT) safe for my baby?</a:t>
            </a:r>
          </a:p>
          <a:p>
            <a:pPr marL="800100" lvl="1" indent="-342900">
              <a:spcBef>
                <a:spcPts val="0"/>
              </a:spcBef>
              <a:spcAft>
                <a:spcPts val="0"/>
              </a:spcAft>
              <a:buSzPts val="1000"/>
              <a:buFont typeface="Courier New" panose="02070309020205020404" pitchFamily="49" charset="0"/>
              <a:buChar char="o"/>
              <a:defRPr/>
            </a:pPr>
            <a:r>
              <a:rPr lang="en-US" dirty="0">
                <a:latin typeface="Trebuchet MS" panose="020B0603020202020204" pitchFamily="34" charset="0"/>
                <a:ea typeface="Times New Roman" panose="02020603050405020304" pitchFamily="18" charset="0"/>
                <a:cs typeface="Times New Roman" panose="02020603050405020304" pitchFamily="18" charset="0"/>
              </a:rPr>
              <a:t>What is the role of child protective services (CPS) and what requires a notification or a report to CPS?</a:t>
            </a:r>
          </a:p>
          <a:p>
            <a:pPr marL="800100" lvl="1" indent="-342900">
              <a:spcBef>
                <a:spcPts val="0"/>
              </a:spcBef>
              <a:spcAft>
                <a:spcPts val="0"/>
              </a:spcAft>
              <a:buSzPts val="1000"/>
              <a:buFont typeface="Courier New" panose="02070309020205020404" pitchFamily="49" charset="0"/>
              <a:buChar char="o"/>
              <a:defRPr/>
            </a:pPr>
            <a:r>
              <a:rPr lang="en-US" dirty="0">
                <a:latin typeface="Trebuchet MS" panose="020B0603020202020204" pitchFamily="34" charset="0"/>
                <a:ea typeface="Times New Roman" panose="02020603050405020304" pitchFamily="18" charset="0"/>
                <a:cs typeface="Times New Roman" panose="02020603050405020304" pitchFamily="18" charset="0"/>
              </a:rPr>
              <a:t>Will my baby be taken away from me if I am using?  Are there issues with specific drugs?</a:t>
            </a:r>
          </a:p>
          <a:p>
            <a:pPr marL="800100" lvl="1" indent="-342900">
              <a:spcBef>
                <a:spcPts val="0"/>
              </a:spcBef>
              <a:spcAft>
                <a:spcPts val="0"/>
              </a:spcAft>
              <a:buSzPts val="1000"/>
              <a:buFont typeface="Courier New" panose="02070309020205020404" pitchFamily="49" charset="0"/>
              <a:buChar char="o"/>
              <a:defRPr/>
            </a:pPr>
            <a:r>
              <a:rPr lang="en-US" dirty="0">
                <a:latin typeface="Trebuchet MS" panose="020B0603020202020204" pitchFamily="34" charset="0"/>
                <a:ea typeface="Times New Roman" panose="02020603050405020304" pitchFamily="18" charset="0"/>
                <a:cs typeface="Times New Roman" panose="02020603050405020304" pitchFamily="18" charset="0"/>
              </a:rPr>
              <a:t>Breastfeeding recommendations ?</a:t>
            </a:r>
          </a:p>
          <a:p>
            <a:pPr marL="800100" lvl="1" indent="-342900">
              <a:spcBef>
                <a:spcPts val="0"/>
              </a:spcBef>
              <a:spcAft>
                <a:spcPts val="0"/>
              </a:spcAft>
              <a:buSzPts val="1000"/>
              <a:buFont typeface="Courier New" panose="02070309020205020404" pitchFamily="49" charset="0"/>
              <a:buChar char="o"/>
              <a:defRPr/>
            </a:pPr>
            <a:r>
              <a:rPr lang="en-US" dirty="0">
                <a:latin typeface="Trebuchet MS" panose="020B0603020202020204" pitchFamily="34" charset="0"/>
                <a:ea typeface="Times New Roman" panose="02020603050405020304" pitchFamily="18" charset="0"/>
                <a:cs typeface="Times New Roman" panose="02020603050405020304" pitchFamily="18" charset="0"/>
              </a:rPr>
              <a:t>What is Neonatal Abstinence Syndrome (NAS) and what are the long-term effects of NAS?</a:t>
            </a:r>
          </a:p>
        </p:txBody>
      </p:sp>
      <p:sp>
        <p:nvSpPr>
          <p:cNvPr id="7" name="Title 6"/>
          <p:cNvSpPr>
            <a:spLocks noGrp="1"/>
          </p:cNvSpPr>
          <p:nvPr>
            <p:ph type="title"/>
          </p:nvPr>
        </p:nvSpPr>
        <p:spPr/>
        <p:txBody>
          <a:bodyPr/>
          <a:lstStyle/>
          <a:p>
            <a:pPr>
              <a:lnSpc>
                <a:spcPts val="3200"/>
              </a:lnSpc>
            </a:pPr>
            <a:r>
              <a:rPr lang="en-US" sz="3200" dirty="0"/>
              <a:t>How does your office practice enhance patient &amp; her family engagement</a:t>
            </a:r>
            <a:r>
              <a:rPr lang="en-US" sz="3200" dirty="0" smtClean="0"/>
              <a:t>?</a:t>
            </a:r>
            <a:endParaRPr lang="en-US" sz="3200"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5" name="Slide Number Placeholder 4"/>
          <p:cNvSpPr>
            <a:spLocks noGrp="1"/>
          </p:cNvSpPr>
          <p:nvPr>
            <p:ph type="sldNum" sz="quarter" idx="12"/>
          </p:nvPr>
        </p:nvSpPr>
        <p:spPr/>
        <p:txBody>
          <a:bodyPr/>
          <a:lstStyle/>
          <a:p>
            <a:pPr>
              <a:defRPr/>
            </a:pPr>
            <a:fld id="{C9172A33-F4FF-4E36-821D-E71112213E2B}" type="slidenum">
              <a:rPr lang="en-US" smtClean="0"/>
              <a:pPr>
                <a:defRPr/>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600" dirty="0"/>
              <a:t>Practice support of patient (continued</a:t>
            </a:r>
            <a:r>
              <a:rPr lang="en-US" sz="3600" dirty="0" smtClean="0"/>
              <a:t>)</a:t>
            </a:r>
            <a:endParaRPr lang="en-US" sz="3600"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4" name="Slide Number Placeholder 3"/>
          <p:cNvSpPr>
            <a:spLocks noGrp="1"/>
          </p:cNvSpPr>
          <p:nvPr>
            <p:ph type="sldNum" sz="quarter" idx="12"/>
          </p:nvPr>
        </p:nvSpPr>
        <p:spPr/>
        <p:txBody>
          <a:bodyPr/>
          <a:lstStyle/>
          <a:p>
            <a:pPr>
              <a:defRPr/>
            </a:pPr>
            <a:fld id="{C9172A33-F4FF-4E36-821D-E71112213E2B}" type="slidenum">
              <a:rPr lang="en-US" smtClean="0"/>
              <a:pPr>
                <a:defRPr/>
              </a:pPr>
              <a:t>43</a:t>
            </a:fld>
            <a:endParaRPr lang="en-US" dirty="0"/>
          </a:p>
        </p:txBody>
      </p:sp>
      <p:sp>
        <p:nvSpPr>
          <p:cNvPr id="3" name="Content Placeholder 2"/>
          <p:cNvSpPr>
            <a:spLocks noGrp="1"/>
          </p:cNvSpPr>
          <p:nvPr>
            <p:ph idx="4294967295"/>
          </p:nvPr>
        </p:nvSpPr>
        <p:spPr>
          <a:xfrm>
            <a:off x="520956" y="1052205"/>
            <a:ext cx="8072437" cy="5127625"/>
          </a:xfrm>
          <a:solidFill>
            <a:schemeClr val="bg1"/>
          </a:solidFill>
          <a:ln w="38100">
            <a:solidFill>
              <a:srgbClr val="1E92A2"/>
            </a:solidFill>
          </a:ln>
        </p:spPr>
        <p:txBody>
          <a:bodyPr rtlCol="0">
            <a:noAutofit/>
          </a:bodyPr>
          <a:lstStyle/>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r>
              <a:rPr lang="en-US" sz="1800" dirty="0">
                <a:latin typeface="Trebuchet MS" panose="020B0603020202020204" pitchFamily="34" charset="0"/>
                <a:ea typeface="Calibri" panose="020F0502020204030204" pitchFamily="34" charset="0"/>
                <a:cs typeface="Times New Roman" panose="02020603050405020304" pitchFamily="18" charset="0"/>
              </a:rPr>
              <a:t>Utilize motivational interviewing techniques and communicate positive stories of people with substance use disorders to engage the patient in her care. </a:t>
            </a:r>
          </a:p>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endParaRPr lang="en-US" sz="1800" dirty="0">
              <a:latin typeface="Trebuchet MS" panose="020B0603020202020204" pitchFamily="34" charset="0"/>
              <a:ea typeface="Calibri" panose="020F0502020204030204" pitchFamily="34" charset="0"/>
              <a:cs typeface="Times New Roman" panose="02020603050405020304" pitchFamily="18" charset="0"/>
            </a:endParaRPr>
          </a:p>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r>
              <a:rPr lang="en-US" sz="1800" dirty="0">
                <a:latin typeface="Trebuchet MS" panose="020B0603020202020204" pitchFamily="34" charset="0"/>
                <a:ea typeface="Calibri" panose="020F0502020204030204" pitchFamily="34" charset="0"/>
                <a:cs typeface="Times New Roman" panose="02020603050405020304" pitchFamily="18" charset="0"/>
              </a:rPr>
              <a:t>Provide written information for the patient and her family that addresses her key concerns (assess patient health literacy to improve comprehension)</a:t>
            </a:r>
          </a:p>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endParaRPr lang="en-US" sz="1800" dirty="0">
              <a:latin typeface="Trebuchet MS" panose="020B0603020202020204" pitchFamily="34" charset="0"/>
              <a:ea typeface="Calibri" panose="020F0502020204030204" pitchFamily="34" charset="0"/>
              <a:cs typeface="Times New Roman" panose="02020603050405020304" pitchFamily="18" charset="0"/>
            </a:endParaRPr>
          </a:p>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r>
              <a:rPr lang="en-US" sz="1800" dirty="0">
                <a:latin typeface="Trebuchet MS" panose="020B0603020202020204" pitchFamily="34" charset="0"/>
                <a:ea typeface="Calibri" panose="020F0502020204030204" pitchFamily="34" charset="0"/>
                <a:cs typeface="Times New Roman" panose="02020603050405020304" pitchFamily="18" charset="0"/>
              </a:rPr>
              <a:t>Help arrange a specific prenatal consultation visit with a neonatologist, NNP, or social worker to provide the patient facts of what happens at hospital /NICU to educate the patient and her family on the care of the baby following delivery, including discussion of: </a:t>
            </a:r>
          </a:p>
          <a:p>
            <a:pPr marL="742950" lvl="1" indent="-285750" eaLnBrk="1" fontAlgn="auto" hangingPunct="1">
              <a:lnSpc>
                <a:spcPct val="107000"/>
              </a:lnSpc>
              <a:spcBef>
                <a:spcPts val="0"/>
              </a:spcBef>
              <a:spcAft>
                <a:spcPts val="0"/>
              </a:spcAft>
              <a:buSzPts val="1000"/>
              <a:buFont typeface="Courier New" panose="02070309020205020404" pitchFamily="49" charset="0"/>
              <a:buChar char="o"/>
              <a:tabLst>
                <a:tab pos="914400" algn="l"/>
              </a:tabLst>
              <a:defRPr/>
            </a:pPr>
            <a:r>
              <a:rPr lang="en-US" dirty="0">
                <a:latin typeface="Trebuchet MS" panose="020B0603020202020204" pitchFamily="34" charset="0"/>
                <a:ea typeface="Calibri" panose="020F0502020204030204" pitchFamily="34" charset="0"/>
                <a:cs typeface="Times New Roman" panose="02020603050405020304" pitchFamily="18" charset="0"/>
              </a:rPr>
              <a:t>Neonatal Assessment &amp; Breastfeeding recommendations</a:t>
            </a:r>
          </a:p>
          <a:p>
            <a:pPr marL="742950" lvl="1" indent="-285750" eaLnBrk="1" fontAlgn="auto" hangingPunct="1">
              <a:lnSpc>
                <a:spcPct val="107000"/>
              </a:lnSpc>
              <a:spcBef>
                <a:spcPts val="0"/>
              </a:spcBef>
              <a:spcAft>
                <a:spcPts val="0"/>
              </a:spcAft>
              <a:buSzPts val="1000"/>
              <a:buFont typeface="Courier New" panose="02070309020205020404" pitchFamily="49" charset="0"/>
              <a:buChar char="o"/>
              <a:tabLst>
                <a:tab pos="914400" algn="l"/>
              </a:tabLst>
              <a:defRPr/>
            </a:pPr>
            <a:r>
              <a:rPr lang="en-US" dirty="0">
                <a:latin typeface="Trebuchet MS" panose="020B0603020202020204" pitchFamily="34" charset="0"/>
                <a:ea typeface="Calibri" panose="020F0502020204030204" pitchFamily="34" charset="0"/>
                <a:cs typeface="Times New Roman" panose="02020603050405020304" pitchFamily="18" charset="0"/>
              </a:rPr>
              <a:t>The NAS scoring system tool – empower patient by reviewing components of assessment systems, discuss the limitations of the tool and strategies for engaging mother in the process</a:t>
            </a:r>
          </a:p>
          <a:p>
            <a:pPr marL="742950" lvl="1" indent="-285750" eaLnBrk="1" fontAlgn="auto" hangingPunct="1">
              <a:lnSpc>
                <a:spcPct val="107000"/>
              </a:lnSpc>
              <a:spcBef>
                <a:spcPts val="0"/>
              </a:spcBef>
              <a:spcAft>
                <a:spcPts val="0"/>
              </a:spcAft>
              <a:buSzPts val="1000"/>
              <a:buFont typeface="Courier New" panose="02070309020205020404" pitchFamily="49" charset="0"/>
              <a:buChar char="o"/>
              <a:tabLst>
                <a:tab pos="914400" algn="l"/>
              </a:tabLst>
              <a:defRPr/>
            </a:pPr>
            <a:r>
              <a:rPr lang="en-US" dirty="0">
                <a:latin typeface="Trebuchet MS" panose="020B0603020202020204" pitchFamily="34" charset="0"/>
                <a:ea typeface="Calibri" panose="020F0502020204030204" pitchFamily="34" charset="0"/>
                <a:cs typeface="Times New Roman" panose="02020603050405020304" pitchFamily="18" charset="0"/>
              </a:rPr>
              <a:t>The role of Child Protective Services</a:t>
            </a:r>
          </a:p>
          <a:p>
            <a:pPr marL="0" indent="0" eaLnBrk="1" fontAlgn="auto" hangingPunct="1">
              <a:lnSpc>
                <a:spcPct val="107000"/>
              </a:lnSpc>
              <a:spcAft>
                <a:spcPts val="800"/>
              </a:spcAft>
              <a:buFont typeface="Arial" panose="020B0604020202020204" pitchFamily="34" charset="0"/>
              <a:buNone/>
              <a:defRPr/>
            </a:pPr>
            <a:endParaRPr lang="en-US" altLang="en-US" sz="1600" i="1" dirty="0">
              <a:latin typeface="Trebuchet MS" panose="020B060302020202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855" y="867029"/>
            <a:ext cx="3644274" cy="47772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3" name="Rectangle 4"/>
          <p:cNvSpPr>
            <a:spLocks noChangeArrowheads="1"/>
          </p:cNvSpPr>
          <p:nvPr/>
        </p:nvSpPr>
        <p:spPr bwMode="auto">
          <a:xfrm>
            <a:off x="1561805" y="159193"/>
            <a:ext cx="5883275" cy="520700"/>
          </a:xfrm>
          <a:prstGeom prst="rect">
            <a:avLst/>
          </a:prstGeom>
          <a:solidFill>
            <a:srgbClr val="1E92A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07000"/>
              </a:lnSpc>
              <a:spcAft>
                <a:spcPts val="800"/>
              </a:spcAft>
            </a:pPr>
            <a:r>
              <a:rPr lang="en-US" altLang="en-US" sz="2800"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Resources</a:t>
            </a:r>
          </a:p>
        </p:txBody>
      </p:sp>
      <p:pic>
        <p:nvPicPr>
          <p:cNvPr id="61444"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8725" y="5957888"/>
            <a:ext cx="127317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3355431" y="6583756"/>
            <a:ext cx="4572000" cy="276999"/>
          </a:xfrm>
          <a:prstGeom prst="rect">
            <a:avLst/>
          </a:prstGeom>
        </p:spPr>
        <p:txBody>
          <a:bodyPr>
            <a:spAutoFit/>
          </a:bodyPr>
          <a:lstStyle/>
          <a:p>
            <a:pPr marL="0" marR="0">
              <a:spcBef>
                <a:spcPts val="0"/>
              </a:spcBef>
              <a:spcAft>
                <a:spcPts val="0"/>
              </a:spcAft>
            </a:pPr>
            <a:r>
              <a:rPr lang="en-US" sz="1200" dirty="0">
                <a:solidFill>
                  <a:srgbClr val="1F497D"/>
                </a:solidFill>
                <a:latin typeface="Trebuchet MS" panose="020B0603020202020204" pitchFamily="34" charset="0"/>
                <a:ea typeface="Calibri" panose="020F0502020204030204" pitchFamily="34" charset="0"/>
                <a:cs typeface="Times New Roman" panose="02020603050405020304" pitchFamily="18" charset="0"/>
              </a:rPr>
              <a:t>Created by ACOG District II in 2018</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247246" y="5785229"/>
            <a:ext cx="8082366" cy="430887"/>
          </a:xfrm>
          <a:prstGeom prst="rect">
            <a:avLst/>
          </a:prstGeom>
        </p:spPr>
        <p:txBody>
          <a:bodyPr wrap="square">
            <a:spAutoFit/>
          </a:bodyPr>
          <a:lstStyle/>
          <a:p>
            <a:r>
              <a:rPr lang="en-US" sz="1100" dirty="0">
                <a:latin typeface="Trebuchet MS" panose="020B0603020202020204" pitchFamily="34" charset="0"/>
              </a:rPr>
              <a:t>Sources: </a:t>
            </a:r>
            <a:r>
              <a:rPr lang="en-US" sz="1100" dirty="0">
                <a:latin typeface="Trebuchet MS" panose="020B0603020202020204" pitchFamily="34" charset="0"/>
                <a:hlinkClick r:id="rId4"/>
              </a:rPr>
              <a:t>https://www.marchofdimes.org/pregnancy/prescription-opioids-during-pregnancy.aspx</a:t>
            </a:r>
            <a:endParaRPr lang="en-US" sz="1100" dirty="0">
              <a:latin typeface="Trebuchet MS" panose="020B0603020202020204" pitchFamily="34" charset="0"/>
            </a:endParaRPr>
          </a:p>
          <a:p>
            <a:r>
              <a:rPr lang="en-US" sz="1100" dirty="0">
                <a:latin typeface="Trebuchet MS" panose="020B0603020202020204" pitchFamily="34" charset="0"/>
                <a:hlinkClick r:id="rId5"/>
              </a:rPr>
              <a:t>https://pcss-o.org/wp-content/uploads/2015/10/WAGBrochure-Opioid-Pregnancy_Final.pdf</a:t>
            </a:r>
            <a:endParaRPr lang="en-US" sz="1100" dirty="0">
              <a:latin typeface="Trebuchet MS" panose="020B0603020202020204" pitchFamily="34" charset="0"/>
            </a:endParaRPr>
          </a:p>
        </p:txBody>
      </p:sp>
      <p:pic>
        <p:nvPicPr>
          <p:cNvPr id="7" name="Picture 6"/>
          <p:cNvPicPr>
            <a:picLocks noChangeAspect="1"/>
          </p:cNvPicPr>
          <p:nvPr/>
        </p:nvPicPr>
        <p:blipFill>
          <a:blip r:embed="rId6"/>
          <a:stretch>
            <a:fillRect/>
          </a:stretch>
        </p:blipFill>
        <p:spPr>
          <a:xfrm>
            <a:off x="4679264" y="885342"/>
            <a:ext cx="3927180" cy="4740617"/>
          </a:xfrm>
          <a:prstGeom prst="rect">
            <a:avLst/>
          </a:prstGeom>
          <a:ln>
            <a:noFill/>
          </a:ln>
          <a:effectLst>
            <a:outerShdw blurRad="292100" dist="139700" dir="2700000" algn="tl" rotWithShape="0">
              <a:srgbClr val="333333">
                <a:alpha val="65000"/>
              </a:srgbClr>
            </a:outerShdw>
          </a:effectLst>
        </p:spPr>
      </p:pic>
      <p:sp>
        <p:nvSpPr>
          <p:cNvPr id="3" name="Footer Placeholder 2"/>
          <p:cNvSpPr>
            <a:spLocks noGrp="1"/>
          </p:cNvSpPr>
          <p:nvPr>
            <p:ph type="ftr" sz="quarter" idx="11"/>
          </p:nvPr>
        </p:nvSpPr>
        <p:spPr>
          <a:xfrm>
            <a:off x="659164" y="6356350"/>
            <a:ext cx="6785915" cy="365125"/>
          </a:xfrm>
        </p:spPr>
        <p:txBody>
          <a:bodyPr/>
          <a:lstStyle/>
          <a:p>
            <a:pPr>
              <a:defRPr/>
            </a:pPr>
            <a:r>
              <a:rPr lang="en-US" dirty="0"/>
              <a:t>Some Information Adapted from ACOG District II Presentation Opioid Use Disorder Bundle, 2018</a:t>
            </a:r>
          </a:p>
        </p:txBody>
      </p:sp>
      <p:sp>
        <p:nvSpPr>
          <p:cNvPr id="4" name="Slide Number Placeholder 3"/>
          <p:cNvSpPr>
            <a:spLocks noGrp="1"/>
          </p:cNvSpPr>
          <p:nvPr>
            <p:ph type="sldNum" sz="quarter" idx="12"/>
          </p:nvPr>
        </p:nvSpPr>
        <p:spPr/>
        <p:txBody>
          <a:bodyPr/>
          <a:lstStyle/>
          <a:p>
            <a:pPr>
              <a:defRPr/>
            </a:pPr>
            <a:fld id="{C9172A33-F4FF-4E36-821D-E71112213E2B}" type="slidenum">
              <a:rPr lang="en-US" smtClean="0"/>
              <a:pPr>
                <a:defRPr/>
              </a:pPr>
              <a:t>44</a:t>
            </a:fld>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3"/>
          <p:cNvSpPr>
            <a:spLocks noChangeArrowheads="1"/>
          </p:cNvSpPr>
          <p:nvPr/>
        </p:nvSpPr>
        <p:spPr bwMode="auto">
          <a:xfrm>
            <a:off x="460375" y="1820511"/>
            <a:ext cx="8050212" cy="4252831"/>
          </a:xfrm>
          <a:prstGeom prst="rect">
            <a:avLst/>
          </a:prstGeom>
          <a:solidFill>
            <a:schemeClr val="bg1"/>
          </a:solidFill>
          <a:ln w="38100">
            <a:solidFill>
              <a:srgbClr val="1E92A2"/>
            </a:solidFill>
            <a:miter lim="800000"/>
            <a:headEnd/>
            <a:tailEnd/>
          </a:ln>
        </p:spPr>
        <p:txBody>
          <a:bodyPr>
            <a:spAutoFit/>
          </a:bodyPr>
          <a:lstStyle>
            <a:lvl1pPr marL="285750" indent="-2857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lnSpc>
                <a:spcPct val="107000"/>
              </a:lnSpc>
              <a:spcBef>
                <a:spcPct val="0"/>
              </a:spcBef>
              <a:spcAft>
                <a:spcPts val="800"/>
              </a:spcAft>
            </a:pP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Educate all providers in your practice on strategies to avoid or minimize the use of opioids for pain management, highlighting alternative pain therapies such as nonpharmacological (eg, ), and non-opioid pharmacologic treatments.</a:t>
            </a:r>
            <a:endParaRPr lang="en-US" altLang="en-US" sz="1600"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a:p>
            <a:pPr fontAlgn="base">
              <a:lnSpc>
                <a:spcPct val="107000"/>
              </a:lnSpc>
              <a:spcBef>
                <a:spcPct val="0"/>
              </a:spcBef>
              <a:spcAft>
                <a:spcPts val="800"/>
              </a:spcAft>
            </a:pP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Ensure awareness of dosage needs throughout the phases of pregnancy including addressing pain medication with patients and appropriate hospital staff at delivery.</a:t>
            </a:r>
          </a:p>
          <a:p>
            <a:pPr lvl="1" fontAlgn="base">
              <a:lnSpc>
                <a:spcPct val="107000"/>
              </a:lnSpc>
              <a:spcBef>
                <a:spcPct val="0"/>
              </a:spcBef>
              <a:spcAft>
                <a:spcPts val="800"/>
              </a:spcAft>
              <a:buFont typeface="Arial" panose="020B0604020202020204" pitchFamily="34" charset="0"/>
              <a:buNone/>
            </a:pPr>
            <a:r>
              <a:rPr lang="en-US" altLang="en-US"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If the patient is in long labor, she may need to use her maintenance therapy medications during labor and possible option to increase dose of the MAT to manage pain.</a:t>
            </a:r>
          </a:p>
          <a:p>
            <a:pPr fontAlgn="base">
              <a:lnSpc>
                <a:spcPct val="107000"/>
              </a:lnSpc>
              <a:spcBef>
                <a:spcPct val="0"/>
              </a:spcBef>
              <a:spcAft>
                <a:spcPts val="800"/>
              </a:spcAft>
            </a:pP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Patient needs letter from MAT to bring to the hospital to ensure that her dosing is appropriate and to demonstrate continued involvement in MAT program – it makes a difference to have this letter!</a:t>
            </a:r>
            <a:endParaRPr lang="en-US" altLang="en-US" sz="18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403991" y="1001907"/>
            <a:ext cx="8362950" cy="664028"/>
          </a:xfrm>
          <a:prstGeom prst="rect">
            <a:avLst/>
          </a:prstGeom>
          <a:solidFill>
            <a:schemeClr val="bg1">
              <a:lumMod val="95000"/>
            </a:schemeClr>
          </a:solidFill>
        </p:spPr>
        <p:txBody>
          <a:bodyPr>
            <a:spAutoFit/>
          </a:bodyPr>
          <a:lstStyle/>
          <a:p>
            <a:pPr fontAlgn="base">
              <a:lnSpc>
                <a:spcPct val="107000"/>
              </a:lnSpc>
              <a:spcBef>
                <a:spcPct val="0"/>
              </a:spcBef>
              <a:spcAft>
                <a:spcPts val="800"/>
              </a:spcAft>
              <a:defRPr/>
            </a:pPr>
            <a:r>
              <a:rPr lang="en-US" altLang="en-US" b="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Develop pain control protocols that account for increased pain sensitivity and avoidance of mixed agonist-antagonist opioid analgesics.</a:t>
            </a:r>
            <a:endParaRPr lang="en-US" altLang="en-US" sz="16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5" name="Title 4"/>
          <p:cNvSpPr>
            <a:spLocks noGrp="1"/>
          </p:cNvSpPr>
          <p:nvPr>
            <p:ph type="title"/>
          </p:nvPr>
        </p:nvSpPr>
        <p:spPr/>
        <p:txBody>
          <a:bodyPr/>
          <a:lstStyle/>
          <a:p>
            <a:pPr>
              <a:lnSpc>
                <a:spcPts val="3200"/>
              </a:lnSpc>
            </a:pPr>
            <a:r>
              <a:rPr lang="en-US" sz="3200" dirty="0"/>
              <a:t>Pain Management Strategies: </a:t>
            </a:r>
            <a:r>
              <a:rPr lang="en-US" sz="3200" dirty="0" smtClean="0"/>
              <a:t>Practice-Based</a:t>
            </a:r>
            <a:endParaRPr lang="en-US" sz="3200"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45</a:t>
            </a:fld>
            <a:endParaRPr lang="en-US" dirty="0"/>
          </a:p>
        </p:txBody>
      </p:sp>
    </p:spTree>
    <p:extLst>
      <p:ext uri="{BB962C8B-B14F-4D97-AF65-F5344CB8AC3E}">
        <p14:creationId xmlns:p14="http://schemas.microsoft.com/office/powerpoint/2010/main" val="345167157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ts val="3200"/>
              </a:lnSpc>
            </a:pPr>
            <a:r>
              <a:rPr lang="en-US" sz="2800" dirty="0"/>
              <a:t>Readiness Key Words – </a:t>
            </a:r>
            <a:r>
              <a:rPr lang="en-US" sz="2800" dirty="0" smtClean="0"/>
              <a:t/>
            </a:r>
            <a:br>
              <a:rPr lang="en-US" sz="2800" dirty="0" smtClean="0"/>
            </a:br>
            <a:r>
              <a:rPr lang="en-US" sz="2800" dirty="0" smtClean="0"/>
              <a:t>use </a:t>
            </a:r>
            <a:r>
              <a:rPr lang="en-US" sz="2800" dirty="0"/>
              <a:t>these when talking with </a:t>
            </a:r>
            <a:r>
              <a:rPr lang="en-US" sz="2800" dirty="0" smtClean="0"/>
              <a:t>patient</a:t>
            </a:r>
            <a:endParaRPr lang="en-US" sz="2800" dirty="0"/>
          </a:p>
        </p:txBody>
      </p:sp>
      <p:sp>
        <p:nvSpPr>
          <p:cNvPr id="6" name="Content Placeholder 5"/>
          <p:cNvSpPr>
            <a:spLocks noGrp="1"/>
          </p:cNvSpPr>
          <p:nvPr>
            <p:ph idx="1"/>
          </p:nvPr>
        </p:nvSpPr>
        <p:spPr>
          <a:xfrm>
            <a:off x="485161" y="1445584"/>
            <a:ext cx="8229600" cy="4525963"/>
          </a:xfrm>
        </p:spPr>
        <p:txBody>
          <a:bodyPr>
            <a:normAutofit fontScale="70000" lnSpcReduction="20000"/>
          </a:bodyPr>
          <a:lstStyle/>
          <a:p>
            <a:pPr>
              <a:lnSpc>
                <a:spcPct val="120000"/>
              </a:lnSpc>
            </a:pPr>
            <a:r>
              <a:rPr lang="en-US" dirty="0"/>
              <a:t>Stigma/bias/discrimination (choosing the appropriate language)</a:t>
            </a:r>
          </a:p>
          <a:p>
            <a:pPr>
              <a:lnSpc>
                <a:spcPct val="120000"/>
              </a:lnSpc>
            </a:pPr>
            <a:r>
              <a:rPr lang="en-US" dirty="0"/>
              <a:t>Chronic disease</a:t>
            </a:r>
          </a:p>
          <a:p>
            <a:pPr>
              <a:lnSpc>
                <a:spcPct val="120000"/>
              </a:lnSpc>
            </a:pPr>
            <a:r>
              <a:rPr lang="en-US" dirty="0"/>
              <a:t>Treatment</a:t>
            </a:r>
          </a:p>
          <a:p>
            <a:pPr>
              <a:lnSpc>
                <a:spcPct val="120000"/>
              </a:lnSpc>
            </a:pPr>
            <a:r>
              <a:rPr lang="en-US" dirty="0"/>
              <a:t>Education</a:t>
            </a:r>
          </a:p>
          <a:p>
            <a:pPr>
              <a:lnSpc>
                <a:spcPct val="120000"/>
              </a:lnSpc>
            </a:pPr>
            <a:r>
              <a:rPr lang="en-US" dirty="0"/>
              <a:t>Family/patient engagement</a:t>
            </a:r>
          </a:p>
          <a:p>
            <a:pPr>
              <a:lnSpc>
                <a:spcPct val="120000"/>
              </a:lnSpc>
            </a:pPr>
            <a:r>
              <a:rPr lang="en-US" dirty="0"/>
              <a:t>Care Coordination</a:t>
            </a:r>
          </a:p>
          <a:p>
            <a:pPr>
              <a:lnSpc>
                <a:spcPct val="120000"/>
              </a:lnSpc>
            </a:pPr>
            <a:r>
              <a:rPr lang="en-US" dirty="0"/>
              <a:t>Multidisciplinary care coordination</a:t>
            </a:r>
          </a:p>
          <a:p>
            <a:pPr>
              <a:lnSpc>
                <a:spcPct val="120000"/>
              </a:lnSpc>
            </a:pPr>
            <a:r>
              <a:rPr lang="en-US" dirty="0"/>
              <a:t>Antenatal, intrapartum, postpartum planning</a:t>
            </a:r>
          </a:p>
          <a:p>
            <a:pPr>
              <a:lnSpc>
                <a:spcPct val="120000"/>
              </a:lnSpc>
            </a:pPr>
            <a:r>
              <a:rPr lang="en-US" dirty="0"/>
              <a:t>Pain control</a:t>
            </a:r>
          </a:p>
          <a:p>
            <a:pPr>
              <a:lnSpc>
                <a:spcPct val="120000"/>
              </a:lnSpc>
            </a:pPr>
            <a:r>
              <a:rPr lang="en-US" dirty="0"/>
              <a:t>Know guidelines and statutes</a:t>
            </a:r>
          </a:p>
          <a:p>
            <a:pPr>
              <a:lnSpc>
                <a:spcPct val="120000"/>
              </a:lnSpc>
            </a:pPr>
            <a:r>
              <a:rPr lang="en-US" dirty="0"/>
              <a:t>Know best </a:t>
            </a:r>
            <a:r>
              <a:rPr lang="en-US" dirty="0" smtClean="0"/>
              <a:t>resources</a:t>
            </a:r>
            <a:endParaRPr lang="en-US"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7D72CEF5-8DDA-492D-BAD6-80C8BE8F55CC}" type="slidenum">
              <a:rPr lang="en-US" smtClean="0"/>
              <a:pPr>
                <a:defRPr/>
              </a:pPr>
              <a:t>46</a:t>
            </a:fld>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572635" y="1971675"/>
            <a:ext cx="821308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600" b="1" dirty="0">
                <a:latin typeface="Trebuchet MS" panose="020B0603020202020204" pitchFamily="34" charset="0"/>
              </a:rPr>
              <a:t>How does your birthing hospital</a:t>
            </a:r>
          </a:p>
          <a:p>
            <a:pPr algn="ctr"/>
            <a:r>
              <a:rPr lang="en-US" altLang="en-US" sz="3600" b="1" dirty="0">
                <a:latin typeface="Trebuchet MS" panose="020B0603020202020204" pitchFamily="34" charset="0"/>
              </a:rPr>
              <a:t>handle patients with SUD – what is </a:t>
            </a:r>
          </a:p>
          <a:p>
            <a:pPr algn="ctr"/>
            <a:r>
              <a:rPr lang="en-US" altLang="en-US" sz="3600" b="1" dirty="0">
                <a:latin typeface="Trebuchet MS" panose="020B0603020202020204" pitchFamily="34" charset="0"/>
              </a:rPr>
              <a:t>their philosophy?  You need to know!</a:t>
            </a:r>
          </a:p>
        </p:txBody>
      </p:sp>
      <p:sp>
        <p:nvSpPr>
          <p:cNvPr id="5" name="Right Arrow 4"/>
          <p:cNvSpPr/>
          <p:nvPr/>
        </p:nvSpPr>
        <p:spPr>
          <a:xfrm>
            <a:off x="1730375" y="3726001"/>
            <a:ext cx="6175375" cy="1116012"/>
          </a:xfrm>
          <a:prstGeom prst="rightArrow">
            <a:avLst/>
          </a:prstGeom>
          <a:solidFill>
            <a:srgbClr val="1E92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Trebuchet MS" panose="020B0603020202020204" pitchFamily="34" charset="0"/>
              </a:rPr>
              <a:t>Next Steps</a:t>
            </a:r>
          </a:p>
        </p:txBody>
      </p:sp>
      <p:sp>
        <p:nvSpPr>
          <p:cNvPr id="2" name="Footer Placeholder 1"/>
          <p:cNvSpPr>
            <a:spLocks noGrp="1"/>
          </p:cNvSpPr>
          <p:nvPr>
            <p:ph type="ftr" sz="quarter" idx="11"/>
          </p:nvPr>
        </p:nvSpPr>
        <p:spPr>
          <a:xfrm>
            <a:off x="659165" y="6356350"/>
            <a:ext cx="7543139" cy="365125"/>
          </a:xfrm>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47</a:t>
            </a:fld>
            <a:endParaRPr lang="en-US" dirty="0"/>
          </a:p>
        </p:txBody>
      </p:sp>
    </p:spTree>
    <p:extLst>
      <p:ext uri="{BB962C8B-B14F-4D97-AF65-F5344CB8AC3E}">
        <p14:creationId xmlns:p14="http://schemas.microsoft.com/office/powerpoint/2010/main" val="19170217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000" dirty="0"/>
              <a:t>Mercy, Mount St. Mary’s and Sisters </a:t>
            </a:r>
            <a:r>
              <a:rPr lang="en-US" sz="3000" dirty="0" smtClean="0"/>
              <a:t>Hospitals</a:t>
            </a:r>
            <a:endParaRPr lang="en-US" sz="3000"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4" name="Slide Number Placeholder 3"/>
          <p:cNvSpPr>
            <a:spLocks noGrp="1"/>
          </p:cNvSpPr>
          <p:nvPr>
            <p:ph type="sldNum" sz="quarter" idx="12"/>
          </p:nvPr>
        </p:nvSpPr>
        <p:spPr/>
        <p:txBody>
          <a:bodyPr/>
          <a:lstStyle/>
          <a:p>
            <a:pPr>
              <a:defRPr/>
            </a:pPr>
            <a:fld id="{C9172A33-F4FF-4E36-821D-E71112213E2B}" type="slidenum">
              <a:rPr lang="en-US" smtClean="0"/>
              <a:pPr>
                <a:defRPr/>
              </a:pPr>
              <a:t>48</a:t>
            </a:fld>
            <a:endParaRPr lang="en-US" dirty="0"/>
          </a:p>
        </p:txBody>
      </p:sp>
      <p:sp>
        <p:nvSpPr>
          <p:cNvPr id="3" name="Content Placeholder 2"/>
          <p:cNvSpPr>
            <a:spLocks noGrp="1"/>
          </p:cNvSpPr>
          <p:nvPr>
            <p:ph idx="4294967295"/>
          </p:nvPr>
        </p:nvSpPr>
        <p:spPr>
          <a:xfrm>
            <a:off x="423863" y="1233488"/>
            <a:ext cx="8072437" cy="4805362"/>
          </a:xfrm>
          <a:solidFill>
            <a:schemeClr val="bg1"/>
          </a:solidFill>
          <a:ln w="38100">
            <a:solidFill>
              <a:srgbClr val="1E92A2"/>
            </a:solidFill>
          </a:ln>
        </p:spPr>
        <p:txBody>
          <a:bodyPr rtlCol="0">
            <a:noAutofit/>
          </a:bodyPr>
          <a:lstStyle/>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r>
              <a:rPr lang="en-US" sz="2200" dirty="0">
                <a:latin typeface="Trebuchet MS" panose="020B0603020202020204" pitchFamily="34" charset="0"/>
                <a:ea typeface="Calibri" panose="020F0502020204030204" pitchFamily="34" charset="0"/>
                <a:cs typeface="Times New Roman" panose="02020603050405020304" pitchFamily="18" charset="0"/>
              </a:rPr>
              <a:t>Very involved committee for nearly 8 years focused on Substance Use in Pregnancy </a:t>
            </a:r>
          </a:p>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r>
              <a:rPr lang="en-US" sz="2200" dirty="0">
                <a:latin typeface="Trebuchet MS" panose="020B0603020202020204" pitchFamily="34" charset="0"/>
                <a:ea typeface="Calibri" panose="020F0502020204030204" pitchFamily="34" charset="0"/>
                <a:cs typeface="Times New Roman" panose="02020603050405020304" pitchFamily="18" charset="0"/>
              </a:rPr>
              <a:t>Collaboration with STAR program led by Dr. Paul Updike and OBGYN Chad Strittmatter, MD – led by Terri Winner, NNP, Clinical Nurse Specialist in NICU</a:t>
            </a:r>
          </a:p>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r>
              <a:rPr lang="en-US" sz="2200" dirty="0">
                <a:latin typeface="Trebuchet MS" panose="020B0603020202020204" pitchFamily="34" charset="0"/>
                <a:ea typeface="Calibri" panose="020F0502020204030204" pitchFamily="34" charset="0"/>
                <a:cs typeface="Times New Roman" panose="02020603050405020304" pitchFamily="18" charset="0"/>
              </a:rPr>
              <a:t>Multi-disciplinary team including social work, NICU, OB, </a:t>
            </a:r>
            <a:r>
              <a:rPr lang="en-US" sz="2200" dirty="0" smtClean="0">
                <a:latin typeface="Trebuchet MS" panose="020B0603020202020204" pitchFamily="34" charset="0"/>
                <a:ea typeface="Calibri" panose="020F0502020204030204" pitchFamily="34" charset="0"/>
                <a:cs typeface="Times New Roman" panose="02020603050405020304" pitchFamily="18" charset="0"/>
              </a:rPr>
              <a:t>Pediatrics, </a:t>
            </a:r>
            <a:r>
              <a:rPr lang="en-US" sz="2200" dirty="0">
                <a:latin typeface="Trebuchet MS" panose="020B0603020202020204" pitchFamily="34" charset="0"/>
                <a:ea typeface="Calibri" panose="020F0502020204030204" pitchFamily="34" charset="0"/>
                <a:cs typeface="Times New Roman" panose="02020603050405020304" pitchFamily="18" charset="0"/>
              </a:rPr>
              <a:t>outpatient, mental health, administration, homecare, community providers (</a:t>
            </a:r>
            <a:r>
              <a:rPr lang="en-US" sz="2200" dirty="0" err="1">
                <a:latin typeface="Trebuchet MS" panose="020B0603020202020204" pitchFamily="34" charset="0"/>
                <a:ea typeface="Calibri" panose="020F0502020204030204" pitchFamily="34" charset="0"/>
                <a:cs typeface="Times New Roman" panose="02020603050405020304" pitchFamily="18" charset="0"/>
              </a:rPr>
              <a:t>Kaleida</a:t>
            </a:r>
            <a:r>
              <a:rPr lang="en-US" sz="2200" dirty="0">
                <a:latin typeface="Trebuchet MS" panose="020B0603020202020204" pitchFamily="34" charset="0"/>
                <a:ea typeface="Calibri" panose="020F0502020204030204" pitchFamily="34" charset="0"/>
                <a:cs typeface="Times New Roman" panose="02020603050405020304" pitchFamily="18" charset="0"/>
              </a:rPr>
              <a:t>, Seneca Nation, </a:t>
            </a:r>
            <a:r>
              <a:rPr lang="en-US" sz="2200" dirty="0" smtClean="0">
                <a:latin typeface="Trebuchet MS" panose="020B0603020202020204" pitchFamily="34" charset="0"/>
                <a:ea typeface="Calibri" panose="020F0502020204030204" pitchFamily="34" charset="0"/>
                <a:cs typeface="Times New Roman" panose="02020603050405020304" pitchFamily="18" charset="0"/>
              </a:rPr>
              <a:t>Davina Moss-King (Positive Direction), </a:t>
            </a:r>
            <a:r>
              <a:rPr lang="en-US" sz="2200" dirty="0">
                <a:latin typeface="Trebuchet MS" panose="020B0603020202020204" pitchFamily="34" charset="0"/>
                <a:ea typeface="Calibri" panose="020F0502020204030204" pitchFamily="34" charset="0"/>
                <a:cs typeface="Times New Roman" panose="02020603050405020304" pitchFamily="18" charset="0"/>
              </a:rPr>
              <a:t>UB, etc.)</a:t>
            </a:r>
          </a:p>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r>
              <a:rPr lang="en-US" sz="2200" dirty="0">
                <a:latin typeface="Trebuchet MS" panose="020B0603020202020204" pitchFamily="34" charset="0"/>
                <a:ea typeface="Calibri" panose="020F0502020204030204" pitchFamily="34" charset="0"/>
                <a:cs typeface="Times New Roman" panose="02020603050405020304" pitchFamily="18" charset="0"/>
              </a:rPr>
              <a:t>Devoted to compassionate care for mothers and babies with any substance use disorder</a:t>
            </a:r>
          </a:p>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r>
              <a:rPr lang="en-US" sz="2200" dirty="0">
                <a:latin typeface="Trebuchet MS" panose="020B0603020202020204" pitchFamily="34" charset="0"/>
                <a:ea typeface="Calibri" panose="020F0502020204030204" pitchFamily="34" charset="0"/>
                <a:cs typeface="Times New Roman" panose="02020603050405020304" pitchFamily="18" charset="0"/>
              </a:rPr>
              <a:t>Standard policies and education at all three sites re: approach to Neonatal </a:t>
            </a:r>
            <a:r>
              <a:rPr lang="en-US" sz="2200" dirty="0" smtClean="0">
                <a:latin typeface="Trebuchet MS" panose="020B0603020202020204" pitchFamily="34" charset="0"/>
                <a:ea typeface="Calibri" panose="020F0502020204030204" pitchFamily="34" charset="0"/>
                <a:cs typeface="Times New Roman" panose="02020603050405020304" pitchFamily="18" charset="0"/>
              </a:rPr>
              <a:t>Abstinence </a:t>
            </a:r>
            <a:r>
              <a:rPr lang="en-US" sz="2200" dirty="0">
                <a:latin typeface="Trebuchet MS" panose="020B0603020202020204" pitchFamily="34" charset="0"/>
                <a:ea typeface="Calibri" panose="020F0502020204030204" pitchFamily="34" charset="0"/>
                <a:cs typeface="Times New Roman" panose="02020603050405020304" pitchFamily="18" charset="0"/>
              </a:rPr>
              <a:t>Syndrome</a:t>
            </a:r>
          </a:p>
          <a:p>
            <a:pPr marL="0" indent="0" eaLnBrk="1" fontAlgn="auto" hangingPunct="1">
              <a:lnSpc>
                <a:spcPct val="107000"/>
              </a:lnSpc>
              <a:spcAft>
                <a:spcPts val="800"/>
              </a:spcAft>
              <a:buFont typeface="Arial" panose="020B0604020202020204" pitchFamily="34" charset="0"/>
              <a:buNone/>
              <a:defRPr/>
            </a:pPr>
            <a:endParaRPr lang="en-US" altLang="en-US" sz="1600" i="1" dirty="0">
              <a:latin typeface="Trebuchet MS" panose="020B0603020202020204" pitchFamily="34" charset="0"/>
              <a:ea typeface="Calibri" panose="020F0502020204030204" pitchFamily="34" charset="0"/>
              <a:cs typeface="Times New Roman" panose="02020603050405020304" pitchFamily="18" charset="0"/>
            </a:endParaRPr>
          </a:p>
          <a:p>
            <a:pPr marL="0" indent="0" eaLnBrk="1" fontAlgn="auto" hangingPunct="1">
              <a:lnSpc>
                <a:spcPct val="107000"/>
              </a:lnSpc>
              <a:spcAft>
                <a:spcPts val="800"/>
              </a:spcAft>
              <a:buFont typeface="Arial" panose="020B0604020202020204" pitchFamily="34" charset="0"/>
              <a:buNone/>
              <a:defRPr/>
            </a:pPr>
            <a:endParaRPr lang="en-US" altLang="en-US" sz="1600" i="1"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5028031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400" dirty="0"/>
              <a:t>Delivery Staff Need to be Aware of </a:t>
            </a:r>
            <a:r>
              <a:rPr lang="en-US" sz="3400" dirty="0" smtClean="0"/>
              <a:t>MATs</a:t>
            </a:r>
            <a:endParaRPr lang="en-US" sz="3400"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4" name="Slide Number Placeholder 3"/>
          <p:cNvSpPr>
            <a:spLocks noGrp="1"/>
          </p:cNvSpPr>
          <p:nvPr>
            <p:ph type="sldNum" sz="quarter" idx="12"/>
          </p:nvPr>
        </p:nvSpPr>
        <p:spPr/>
        <p:txBody>
          <a:bodyPr/>
          <a:lstStyle/>
          <a:p>
            <a:pPr>
              <a:defRPr/>
            </a:pPr>
            <a:fld id="{C9172A33-F4FF-4E36-821D-E71112213E2B}" type="slidenum">
              <a:rPr lang="en-US" smtClean="0"/>
              <a:pPr>
                <a:defRPr/>
              </a:pPr>
              <a:t>49</a:t>
            </a:fld>
            <a:endParaRPr lang="en-US" dirty="0"/>
          </a:p>
        </p:txBody>
      </p:sp>
      <p:sp>
        <p:nvSpPr>
          <p:cNvPr id="3" name="Content Placeholder 2"/>
          <p:cNvSpPr>
            <a:spLocks noGrp="1"/>
          </p:cNvSpPr>
          <p:nvPr>
            <p:ph idx="4294967295"/>
          </p:nvPr>
        </p:nvSpPr>
        <p:spPr>
          <a:xfrm>
            <a:off x="557213" y="1271588"/>
            <a:ext cx="8072437" cy="4530725"/>
          </a:xfrm>
          <a:solidFill>
            <a:schemeClr val="bg1"/>
          </a:solidFill>
          <a:ln w="38100">
            <a:solidFill>
              <a:srgbClr val="1E92A2"/>
            </a:solidFill>
          </a:ln>
        </p:spPr>
        <p:txBody>
          <a:bodyPr rtlCol="0">
            <a:noAutofit/>
          </a:bodyPr>
          <a:lstStyle/>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r>
              <a:rPr lang="en-US" sz="2200" dirty="0">
                <a:latin typeface="Trebuchet MS" panose="020B0603020202020204" pitchFamily="34" charset="0"/>
                <a:ea typeface="Calibri" panose="020F0502020204030204" pitchFamily="34" charset="0"/>
                <a:cs typeface="Times New Roman" panose="02020603050405020304" pitchFamily="18" charset="0"/>
              </a:rPr>
              <a:t>Staff in Labor and Delivery want and need to know about patient’s medication history, particularly if they are taking MAT</a:t>
            </a:r>
          </a:p>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r>
              <a:rPr lang="en-US" sz="2200" dirty="0">
                <a:latin typeface="Trebuchet MS" panose="020B0603020202020204" pitchFamily="34" charset="0"/>
                <a:ea typeface="Calibri" panose="020F0502020204030204" pitchFamily="34" charset="0"/>
                <a:cs typeface="Times New Roman" panose="02020603050405020304" pitchFamily="18" charset="0"/>
              </a:rPr>
              <a:t>Goal is to communicate with mom about her needs, openly share about her situation and ensure she has what she needs for a safe and comfortable delivery</a:t>
            </a:r>
          </a:p>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r>
              <a:rPr lang="en-US" sz="2200" dirty="0">
                <a:latin typeface="Trebuchet MS" panose="020B0603020202020204" pitchFamily="34" charset="0"/>
                <a:ea typeface="Calibri" panose="020F0502020204030204" pitchFamily="34" charset="0"/>
                <a:cs typeface="Times New Roman" panose="02020603050405020304" pitchFamily="18" charset="0"/>
              </a:rPr>
              <a:t>Letter from the patient’s MAT provider is a key </a:t>
            </a:r>
            <a:r>
              <a:rPr lang="en-US" sz="2200" dirty="0" err="1">
                <a:latin typeface="Trebuchet MS" panose="020B0603020202020204" pitchFamily="34" charset="0"/>
                <a:ea typeface="Calibri" panose="020F0502020204030204" pitchFamily="34" charset="0"/>
                <a:cs typeface="Times New Roman" panose="02020603050405020304" pitchFamily="18" charset="0"/>
              </a:rPr>
              <a:t>compontent</a:t>
            </a:r>
            <a:r>
              <a:rPr lang="en-US" sz="2200" dirty="0">
                <a:latin typeface="Trebuchet MS" panose="020B0603020202020204" pitchFamily="34" charset="0"/>
                <a:ea typeface="Calibri" panose="020F0502020204030204" pitchFamily="34" charset="0"/>
                <a:cs typeface="Times New Roman" panose="02020603050405020304" pitchFamily="18" charset="0"/>
              </a:rPr>
              <a:t> to prenatal record or other information that comes in with the patient</a:t>
            </a:r>
          </a:p>
          <a:p>
            <a:pPr marL="342900" indent="-342900" eaLnBrk="1" fontAlgn="auto" hangingPunct="1">
              <a:lnSpc>
                <a:spcPct val="107000"/>
              </a:lnSpc>
              <a:spcBef>
                <a:spcPts val="0"/>
              </a:spcBef>
              <a:spcAft>
                <a:spcPts val="0"/>
              </a:spcAft>
              <a:buSzPts val="1000"/>
              <a:buFont typeface="Symbol" panose="05050102010706020507" pitchFamily="18" charset="2"/>
              <a:buChar char=""/>
              <a:tabLst>
                <a:tab pos="457200" algn="l"/>
              </a:tabLst>
              <a:defRPr/>
            </a:pPr>
            <a:r>
              <a:rPr lang="en-US" sz="2200" dirty="0">
                <a:latin typeface="Trebuchet MS" panose="020B0603020202020204" pitchFamily="34" charset="0"/>
                <a:ea typeface="Calibri" panose="020F0502020204030204" pitchFamily="34" charset="0"/>
                <a:cs typeface="Times New Roman" panose="02020603050405020304" pitchFamily="18" charset="0"/>
              </a:rPr>
              <a:t>Patients are NOT all automatically “urine </a:t>
            </a:r>
            <a:r>
              <a:rPr lang="en-US" sz="2200" dirty="0" err="1">
                <a:latin typeface="Trebuchet MS" panose="020B0603020202020204" pitchFamily="34" charset="0"/>
                <a:ea typeface="Calibri" panose="020F0502020204030204" pitchFamily="34" charset="0"/>
                <a:cs typeface="Times New Roman" panose="02020603050405020304" pitchFamily="18" charset="0"/>
              </a:rPr>
              <a:t>toxed</a:t>
            </a:r>
            <a:r>
              <a:rPr lang="en-US" sz="2200" dirty="0">
                <a:latin typeface="Trebuchet MS" panose="020B0603020202020204" pitchFamily="34" charset="0"/>
                <a:ea typeface="Calibri" panose="020F0502020204030204" pitchFamily="34" charset="0"/>
                <a:cs typeface="Times New Roman" panose="02020603050405020304" pitchFamily="18" charset="0"/>
              </a:rPr>
              <a:t>” when they come in.  They are screened and then determined to see if further testing is needed</a:t>
            </a:r>
            <a:r>
              <a:rPr lang="en-US" sz="2200" dirty="0" smtClean="0">
                <a:latin typeface="Trebuchet MS" panose="020B0603020202020204" pitchFamily="34" charset="0"/>
                <a:ea typeface="Calibri" panose="020F0502020204030204" pitchFamily="34" charset="0"/>
                <a:cs typeface="Times New Roman" panose="02020603050405020304" pitchFamily="18" charset="0"/>
              </a:rPr>
              <a:t>.</a:t>
            </a:r>
            <a:endParaRPr lang="en-US" altLang="en-US" sz="1600" i="1" dirty="0">
              <a:latin typeface="Trebuchet MS" panose="020B0603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833046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350" y="1029914"/>
            <a:ext cx="8161338" cy="4801314"/>
          </a:xfrm>
          <a:prstGeom prst="rect">
            <a:avLst/>
          </a:prstGeom>
          <a:solidFill>
            <a:schemeClr val="bg1"/>
          </a:solidFill>
          <a:ln w="38100">
            <a:solidFill>
              <a:srgbClr val="1E92A2"/>
            </a:solidFill>
          </a:ln>
        </p:spPr>
        <p:txBody>
          <a:bodyPr>
            <a:spAutoFit/>
          </a:bodyPr>
          <a:lstStyle/>
          <a:p>
            <a:pPr marL="285750" indent="-285750">
              <a:buFont typeface="Arial" panose="020B0604020202020204" pitchFamily="34" charset="0"/>
              <a:buChar char="•"/>
              <a:defRPr/>
            </a:pPr>
            <a:r>
              <a:rPr lang="en-US" sz="2200" dirty="0">
                <a:latin typeface="Trebuchet MS" panose="020B0603020202020204" pitchFamily="34" charset="0"/>
              </a:rPr>
              <a:t>Primary </a:t>
            </a:r>
            <a:r>
              <a:rPr lang="en-US" sz="2200" b="1" dirty="0">
                <a:latin typeface="Trebuchet MS" panose="020B0603020202020204" pitchFamily="34" charset="0"/>
              </a:rPr>
              <a:t>chronic disease </a:t>
            </a:r>
            <a:r>
              <a:rPr lang="en-US" sz="2200" dirty="0">
                <a:latin typeface="Trebuchet MS" panose="020B0603020202020204" pitchFamily="34" charset="0"/>
              </a:rPr>
              <a:t>of brain reward, motivation, memory and related circuitry.</a:t>
            </a:r>
          </a:p>
          <a:p>
            <a:pPr lvl="1">
              <a:defRPr/>
            </a:pPr>
            <a:r>
              <a:rPr lang="en-US" sz="2200" dirty="0">
                <a:latin typeface="Trebuchet MS" panose="020B0603020202020204" pitchFamily="34" charset="0"/>
              </a:rPr>
              <a:t>- Dysfunction in these circuits leads to psychological, social and spiritual manifestations.</a:t>
            </a:r>
          </a:p>
          <a:p>
            <a:pPr lvl="1">
              <a:defRPr/>
            </a:pPr>
            <a:endParaRPr lang="en-US" sz="2200" dirty="0">
              <a:latin typeface="Trebuchet MS" panose="020B0603020202020204" pitchFamily="34" charset="0"/>
            </a:endParaRPr>
          </a:p>
          <a:p>
            <a:pPr marL="285750" indent="-285750">
              <a:buFont typeface="Arial" panose="020B0604020202020204" pitchFamily="34" charset="0"/>
              <a:buChar char="•"/>
              <a:defRPr/>
            </a:pPr>
            <a:r>
              <a:rPr lang="en-US" sz="2200" dirty="0">
                <a:latin typeface="Trebuchet MS" panose="020B0603020202020204" pitchFamily="34" charset="0"/>
              </a:rPr>
              <a:t>Reflected in pathologically pursuing reward and/or relief by substance use and other behaviors. </a:t>
            </a:r>
          </a:p>
          <a:p>
            <a:pPr>
              <a:defRPr/>
            </a:pPr>
            <a:endParaRPr lang="en-US" sz="2200" dirty="0">
              <a:latin typeface="Trebuchet MS" panose="020B0603020202020204" pitchFamily="34" charset="0"/>
            </a:endParaRPr>
          </a:p>
          <a:p>
            <a:pPr marL="285750" indent="-285750">
              <a:buFont typeface="Arial" panose="020B0604020202020204" pitchFamily="34" charset="0"/>
              <a:buChar char="•"/>
              <a:defRPr/>
            </a:pPr>
            <a:r>
              <a:rPr lang="en-US" sz="2200" dirty="0">
                <a:latin typeface="Trebuchet MS" panose="020B0603020202020204" pitchFamily="34" charset="0"/>
              </a:rPr>
              <a:t>Like other chronic diseases, addiction often involves cycles of relapse and remission / recovery</a:t>
            </a:r>
          </a:p>
          <a:p>
            <a:pPr>
              <a:defRPr/>
            </a:pPr>
            <a:endParaRPr lang="en-US" sz="2200" dirty="0">
              <a:latin typeface="Trebuchet MS" panose="020B0603020202020204" pitchFamily="34" charset="0"/>
            </a:endParaRPr>
          </a:p>
          <a:p>
            <a:pPr marL="285750" indent="-285750">
              <a:buFont typeface="Arial" panose="020B0604020202020204" pitchFamily="34" charset="0"/>
              <a:buChar char="•"/>
              <a:defRPr/>
            </a:pPr>
            <a:r>
              <a:rPr lang="en-US" sz="2200" dirty="0">
                <a:latin typeface="Trebuchet MS" panose="020B0603020202020204" pitchFamily="34" charset="0"/>
              </a:rPr>
              <a:t>Without treatment and self – motivation , addiction is progressive and can result in disability or death. </a:t>
            </a:r>
          </a:p>
          <a:p>
            <a:pPr lvl="1">
              <a:defRPr/>
            </a:pPr>
            <a:endParaRPr lang="en-US" sz="2000" dirty="0">
              <a:latin typeface="Trebuchet MS" panose="020B0603020202020204" pitchFamily="34" charset="0"/>
            </a:endParaRPr>
          </a:p>
        </p:txBody>
      </p:sp>
      <p:sp>
        <p:nvSpPr>
          <p:cNvPr id="8" name="Title 1"/>
          <p:cNvSpPr>
            <a:spLocks noGrp="1"/>
          </p:cNvSpPr>
          <p:nvPr>
            <p:ph type="title"/>
          </p:nvPr>
        </p:nvSpPr>
        <p:spPr/>
        <p:txBody>
          <a:bodyPr/>
          <a:lstStyle/>
          <a:p>
            <a:r>
              <a:rPr lang="en-US" altLang="en-US" smtClean="0"/>
              <a:t>Addiction</a:t>
            </a:r>
            <a:endParaRPr lang="en-US" altLang="en-US" dirty="0"/>
          </a:p>
        </p:txBody>
      </p:sp>
      <p:sp>
        <p:nvSpPr>
          <p:cNvPr id="3" name="Footer Placeholder 2"/>
          <p:cNvSpPr>
            <a:spLocks noGrp="1"/>
          </p:cNvSpPr>
          <p:nvPr>
            <p:ph type="ftr" sz="quarter" idx="11"/>
          </p:nvPr>
        </p:nvSpPr>
        <p:spPr>
          <a:xfrm>
            <a:off x="659165" y="6356350"/>
            <a:ext cx="7747416" cy="365125"/>
          </a:xfrm>
        </p:spPr>
        <p:txBody>
          <a:bodyPr/>
          <a:lstStyle/>
          <a:p>
            <a:r>
              <a:rPr lang="en-US" dirty="0" smtClean="0"/>
              <a:t>Some Information Adapted from ACOG District II Presentation Opioid Use Disorder Bundle, 2018</a:t>
            </a:r>
            <a:endParaRPr lang="en-US" dirty="0"/>
          </a:p>
        </p:txBody>
      </p:sp>
      <p:sp>
        <p:nvSpPr>
          <p:cNvPr id="4" name="Slide Number Placeholder 3"/>
          <p:cNvSpPr>
            <a:spLocks noGrp="1"/>
          </p:cNvSpPr>
          <p:nvPr>
            <p:ph type="sldNum" sz="quarter" idx="12"/>
          </p:nvPr>
        </p:nvSpPr>
        <p:spPr/>
        <p:txBody>
          <a:bodyPr/>
          <a:lstStyle/>
          <a:p>
            <a:fld id="{7A57FA51-2153-4325-A2EE-3FEE91F67076}" type="slidenum">
              <a:rPr lang="en-US" smtClean="0"/>
              <a:pPr/>
              <a:t>5</a:t>
            </a:fld>
            <a:endParaRPr lang="en-US" dirty="0"/>
          </a:p>
        </p:txBody>
      </p:sp>
      <p:sp>
        <p:nvSpPr>
          <p:cNvPr id="25605" name="TextBox 6"/>
          <p:cNvSpPr txBox="1">
            <a:spLocks noChangeArrowheads="1"/>
          </p:cNvSpPr>
          <p:nvPr/>
        </p:nvSpPr>
        <p:spPr bwMode="auto">
          <a:xfrm>
            <a:off x="107264" y="5831228"/>
            <a:ext cx="7983995" cy="616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100" dirty="0">
                <a:latin typeface="Trebuchet MS" panose="020B0603020202020204" pitchFamily="34" charset="0"/>
                <a:cs typeface="Segoe UI" panose="020B0502040204020203" pitchFamily="34" charset="0"/>
              </a:rPr>
              <a:t>Source: </a:t>
            </a:r>
            <a:r>
              <a:rPr lang="en-US" sz="1100" dirty="0">
                <a:latin typeface="Trebuchet MS" panose="020B0603020202020204" pitchFamily="34" charset="0"/>
              </a:rPr>
              <a:t>ASAM Public Policy Statement on </a:t>
            </a:r>
            <a:r>
              <a:rPr lang="en-US" sz="1100" b="1" dirty="0">
                <a:latin typeface="Trebuchet MS" panose="020B0603020202020204" pitchFamily="34" charset="0"/>
                <a:hlinkClick r:id="rId3"/>
              </a:rPr>
              <a:t>Treatment for Alcohol and Other Drug Addiction</a:t>
            </a:r>
            <a:r>
              <a:rPr lang="en-US" sz="1100" dirty="0">
                <a:latin typeface="Trebuchet MS" panose="020B0603020202020204" pitchFamily="34" charset="0"/>
              </a:rPr>
              <a:t>, Adopted: May 01, 1980, Revised: January 01, 2010</a:t>
            </a:r>
            <a:r>
              <a:rPr lang="en-US" altLang="en-US" sz="1100" dirty="0">
                <a:latin typeface="Trebuchet MS" panose="020B0603020202020204" pitchFamily="34" charset="0"/>
                <a:cs typeface="Segoe UI" panose="020B0502040204020203" pitchFamily="34" charset="0"/>
              </a:rPr>
              <a:t> https://www.asam.org/resources/definition-of-addiction</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3"/>
          <p:cNvSpPr>
            <a:spLocks noChangeArrowheads="1"/>
          </p:cNvSpPr>
          <p:nvPr/>
        </p:nvSpPr>
        <p:spPr bwMode="auto">
          <a:xfrm>
            <a:off x="303212" y="1714876"/>
            <a:ext cx="8342539" cy="4252831"/>
          </a:xfrm>
          <a:prstGeom prst="rect">
            <a:avLst/>
          </a:prstGeom>
          <a:solidFill>
            <a:schemeClr val="bg1"/>
          </a:solidFill>
          <a:ln w="38100">
            <a:solidFill>
              <a:srgbClr val="1E92A2"/>
            </a:solidFill>
            <a:miter lim="800000"/>
            <a:headEnd/>
            <a:tailEnd/>
          </a:ln>
        </p:spPr>
        <p:txBody>
          <a:bodyPr wrap="square">
            <a:spAutoFit/>
          </a:bodyPr>
          <a:lstStyle>
            <a:lvl1pPr marL="285750" indent="-2857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fontAlgn="base">
              <a:lnSpc>
                <a:spcPct val="107000"/>
              </a:lnSpc>
              <a:spcBef>
                <a:spcPct val="0"/>
              </a:spcBef>
              <a:spcAft>
                <a:spcPts val="800"/>
              </a:spcAft>
            </a:pP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Educate providers on strategies to avoid or minimize the use of opioids for pain management, highlighting alternative pain therapies such as nonpharmacological (eg, exercise, physical therapy, behavioral approaches), and non-opioid pharmacologic treatments.</a:t>
            </a:r>
          </a:p>
          <a:p>
            <a:pPr fontAlgn="base">
              <a:lnSpc>
                <a:spcPct val="107000"/>
              </a:lnSpc>
              <a:spcBef>
                <a:spcPct val="0"/>
              </a:spcBef>
              <a:spcAft>
                <a:spcPts val="800"/>
              </a:spcAft>
            </a:pP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Ensure awareness of dosage needs throughout the phases of pregnancy including addressing pain medication with patients and appropriate hospital staff at delivery.</a:t>
            </a:r>
          </a:p>
          <a:p>
            <a:pPr lvl="1" fontAlgn="base">
              <a:lnSpc>
                <a:spcPct val="107000"/>
              </a:lnSpc>
              <a:spcBef>
                <a:spcPct val="0"/>
              </a:spcBef>
              <a:spcAft>
                <a:spcPts val="800"/>
              </a:spcAft>
              <a:buFont typeface="Arial" panose="020B0604020202020204" pitchFamily="34" charset="0"/>
              <a:buNone/>
            </a:pPr>
            <a:r>
              <a:rPr lang="en-US" altLang="en-US"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 If the patient is in long labor, she may need to use her maintenance therapy medications during labor and possible option to increase dose of the MAT to manage pain.</a:t>
            </a:r>
          </a:p>
          <a:p>
            <a:pPr fontAlgn="base">
              <a:lnSpc>
                <a:spcPct val="107000"/>
              </a:lnSpc>
              <a:spcBef>
                <a:spcPct val="0"/>
              </a:spcBef>
              <a:spcAft>
                <a:spcPts val="800"/>
              </a:spcAft>
            </a:pPr>
            <a:r>
              <a:rPr lang="en-US" altLang="en-US" sz="1800"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Share ‘Withdrawal” order set for pregnancy patients (include anesthesia, pharmacy, OBs, and neonatologists/pediatricians) </a:t>
            </a:r>
            <a:r>
              <a:rPr lang="en-US" altLang="en-US" sz="1800" dirty="0">
                <a:latin typeface="Trebuchet MS" panose="020B0603020202020204" pitchFamily="34" charset="0"/>
                <a:ea typeface="Calibri" panose="020F0502020204030204" pitchFamily="34" charset="0"/>
                <a:cs typeface="Times New Roman" panose="02020603050405020304" pitchFamily="18" charset="0"/>
              </a:rPr>
              <a:t>(see slide x for sample order set</a:t>
            </a:r>
            <a:r>
              <a:rPr lang="en-US" altLang="en-US" sz="1800" dirty="0" smtClean="0">
                <a:latin typeface="Trebuchet MS" panose="020B0603020202020204" pitchFamily="34" charset="0"/>
                <a:ea typeface="Calibri" panose="020F0502020204030204" pitchFamily="34" charset="0"/>
                <a:cs typeface="Times New Roman" panose="02020603050405020304" pitchFamily="18" charset="0"/>
              </a:rPr>
              <a:t>)</a:t>
            </a:r>
            <a:endParaRPr lang="en-US" altLang="en-US" sz="1600"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344157" y="980812"/>
            <a:ext cx="8362950" cy="619272"/>
          </a:xfrm>
          <a:prstGeom prst="rect">
            <a:avLst/>
          </a:prstGeom>
          <a:solidFill>
            <a:schemeClr val="bg1">
              <a:lumMod val="95000"/>
            </a:schemeClr>
          </a:solidFill>
        </p:spPr>
        <p:txBody>
          <a:bodyPr>
            <a:spAutoFit/>
          </a:bodyPr>
          <a:lstStyle/>
          <a:p>
            <a:pPr fontAlgn="base">
              <a:lnSpc>
                <a:spcPct val="107000"/>
              </a:lnSpc>
              <a:spcBef>
                <a:spcPct val="0"/>
              </a:spcBef>
              <a:spcAft>
                <a:spcPts val="800"/>
              </a:spcAft>
              <a:defRPr/>
            </a:pPr>
            <a:r>
              <a:rPr lang="en-US" altLang="en-US" sz="16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rPr>
              <a:t>All hospitals should  have pain control protocols that account for increased pain sensitivity and avoidance of mixed agonist-antagonist opioid analgesics.</a:t>
            </a:r>
            <a:endParaRPr lang="en-US" altLang="en-US" sz="1400" b="1" dirty="0">
              <a:solidFill>
                <a:prstClr val="black"/>
              </a:solidFill>
              <a:latin typeface="Trebuchet MS" panose="020B0603020202020204" pitchFamily="34" charset="0"/>
              <a:ea typeface="Calibri" panose="020F0502020204030204" pitchFamily="34" charset="0"/>
              <a:cs typeface="Times New Roman" panose="02020603050405020304" pitchFamily="18" charset="0"/>
            </a:endParaRPr>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4029" y="6295485"/>
            <a:ext cx="723446" cy="410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03212" y="6156985"/>
            <a:ext cx="4572000" cy="276999"/>
          </a:xfrm>
          <a:prstGeom prst="rect">
            <a:avLst/>
          </a:prstGeom>
        </p:spPr>
        <p:txBody>
          <a:bodyPr>
            <a:spAutoFit/>
          </a:bodyPr>
          <a:lstStyle/>
          <a:p>
            <a:pPr marL="0" marR="0">
              <a:spcBef>
                <a:spcPts val="0"/>
              </a:spcBef>
              <a:spcAft>
                <a:spcPts val="0"/>
              </a:spcAft>
            </a:pPr>
            <a:r>
              <a:rPr lang="en-US" sz="1200" dirty="0">
                <a:solidFill>
                  <a:srgbClr val="1F497D"/>
                </a:solidFill>
                <a:latin typeface="Trebuchet MS" panose="020B0603020202020204" pitchFamily="34" charset="0"/>
                <a:ea typeface="Calibri" panose="020F0502020204030204" pitchFamily="34" charset="0"/>
                <a:cs typeface="Times New Roman" panose="02020603050405020304" pitchFamily="18" charset="0"/>
              </a:rPr>
              <a:t>Created by ACOG District II in 2018</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5" name="Title 4"/>
          <p:cNvSpPr>
            <a:spLocks noGrp="1"/>
          </p:cNvSpPr>
          <p:nvPr>
            <p:ph type="title"/>
          </p:nvPr>
        </p:nvSpPr>
        <p:spPr>
          <a:xfrm>
            <a:off x="95250" y="0"/>
            <a:ext cx="8912225" cy="980501"/>
          </a:xfrm>
        </p:spPr>
        <p:txBody>
          <a:bodyPr/>
          <a:lstStyle/>
          <a:p>
            <a:r>
              <a:rPr lang="en-US" sz="3200" dirty="0"/>
              <a:t>Pain Management Strategies: </a:t>
            </a:r>
            <a:r>
              <a:rPr lang="en-US" sz="3200" dirty="0" smtClean="0"/>
              <a:t>Hospital-Based</a:t>
            </a:r>
            <a:endParaRPr lang="en-US" sz="3200"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50</a:t>
            </a:fld>
            <a:endParaRPr lang="en-US" dirty="0"/>
          </a:p>
        </p:txBody>
      </p:sp>
    </p:spTree>
    <p:extLst>
      <p:ext uri="{BB962C8B-B14F-4D97-AF65-F5344CB8AC3E}">
        <p14:creationId xmlns:p14="http://schemas.microsoft.com/office/powerpoint/2010/main" val="32899686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ChangeArrowheads="1"/>
          </p:cNvSpPr>
          <p:nvPr/>
        </p:nvSpPr>
        <p:spPr bwMode="auto">
          <a:xfrm>
            <a:off x="406398" y="1225454"/>
            <a:ext cx="8321675" cy="981423"/>
          </a:xfrm>
          <a:prstGeom prst="rect">
            <a:avLst/>
          </a:prstGeom>
          <a:solidFill>
            <a:schemeClr val="bg1">
              <a:lumMod val="95000"/>
            </a:schemeClr>
          </a:solidFill>
          <a:ln>
            <a:noFill/>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7000"/>
              </a:lnSpc>
              <a:spcBef>
                <a:spcPct val="0"/>
              </a:spcBef>
              <a:spcAft>
                <a:spcPts val="800"/>
              </a:spcAft>
              <a:buFontTx/>
              <a:buNone/>
              <a:defRPr/>
            </a:pPr>
            <a:r>
              <a:rPr lang="en-US" altLang="en-US" sz="1800" b="1" dirty="0">
                <a:latin typeface="Trebuchet MS" panose="020B0603020202020204" pitchFamily="34" charset="0"/>
                <a:ea typeface="Calibri" panose="020F0502020204030204" pitchFamily="34" charset="0"/>
                <a:cs typeface="Times New Roman" panose="02020603050405020304" pitchFamily="18" charset="0"/>
              </a:rPr>
              <a:t>Engage appropriate partners (eg, social workers, case managers, legal services if available) to assist patients and families in the development of a “plan of safe care” for mom and baby.</a:t>
            </a:r>
            <a:r>
              <a:rPr lang="en-US" altLang="en-US" sz="1800" b="1" i="1" dirty="0">
                <a:latin typeface="Trebuchet MS" panose="020B0603020202020204" pitchFamily="34" charset="0"/>
                <a:ea typeface="Calibri" panose="020F0502020204030204" pitchFamily="34" charset="0"/>
                <a:cs typeface="Times New Roman" panose="02020603050405020304" pitchFamily="18" charset="0"/>
              </a:rPr>
              <a:t> </a:t>
            </a:r>
            <a:endParaRPr lang="en-US" altLang="en-US" sz="1800" b="1"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66563" name="Rectangle 2"/>
          <p:cNvSpPr>
            <a:spLocks noChangeArrowheads="1"/>
          </p:cNvSpPr>
          <p:nvPr/>
        </p:nvSpPr>
        <p:spPr bwMode="auto">
          <a:xfrm>
            <a:off x="419099" y="2416884"/>
            <a:ext cx="8016875" cy="3594958"/>
          </a:xfrm>
          <a:prstGeom prst="rect">
            <a:avLst/>
          </a:prstGeom>
          <a:solidFill>
            <a:schemeClr val="bg1"/>
          </a:solidFill>
          <a:ln w="38100">
            <a:solidFill>
              <a:srgbClr val="1E92A2"/>
            </a:solidFill>
            <a:miter lim="800000"/>
            <a:headEnd/>
            <a:tailEnd/>
          </a:ln>
        </p:spPr>
        <p:txBody>
          <a:bodyPr>
            <a:spAutoFit/>
          </a:bodyPr>
          <a:lstStyle>
            <a:lvl1pPr marL="342900" indent="-342900">
              <a:tabLst>
                <a:tab pos="457200" algn="l"/>
              </a:tabLst>
              <a:defRPr>
                <a:solidFill>
                  <a:schemeClr val="tx1"/>
                </a:solidFill>
                <a:latin typeface="Calibri" panose="020F0502020204030204" pitchFamily="34" charset="0"/>
              </a:defRPr>
            </a:lvl1pPr>
            <a:lvl2pPr marL="742950" indent="-285750">
              <a:tabLst>
                <a:tab pos="457200" algn="l"/>
              </a:tabLst>
              <a:defRPr>
                <a:solidFill>
                  <a:schemeClr val="tx1"/>
                </a:solidFill>
                <a:latin typeface="Calibri" panose="020F0502020204030204" pitchFamily="34" charset="0"/>
              </a:defRPr>
            </a:lvl2pPr>
            <a:lvl3pPr marL="1143000" indent="-228600">
              <a:tabLst>
                <a:tab pos="457200" algn="l"/>
              </a:tabLst>
              <a:defRPr>
                <a:solidFill>
                  <a:schemeClr val="tx1"/>
                </a:solidFill>
                <a:latin typeface="Calibri" panose="020F0502020204030204" pitchFamily="34" charset="0"/>
              </a:defRPr>
            </a:lvl3pPr>
            <a:lvl4pPr marL="1600200" indent="-228600">
              <a:tabLst>
                <a:tab pos="457200" algn="l"/>
              </a:tabLst>
              <a:defRPr>
                <a:solidFill>
                  <a:schemeClr val="tx1"/>
                </a:solidFill>
                <a:latin typeface="Calibri" panose="020F0502020204030204" pitchFamily="34" charset="0"/>
              </a:defRPr>
            </a:lvl4pPr>
            <a:lvl5pPr marL="2057400" indent="-228600">
              <a:tabLst>
                <a:tab pos="457200" algn="l"/>
              </a:tabLst>
              <a:defRPr>
                <a:solidFill>
                  <a:schemeClr val="tx1"/>
                </a:solidFill>
                <a:latin typeface="Calibri" panose="020F0502020204030204" pitchFamily="34" charset="0"/>
              </a:defRPr>
            </a:lvl5pPr>
            <a:lvl6pPr marL="2514600" indent="-228600" eaLnBrk="0" fontAlgn="base" hangingPunct="0">
              <a:spcBef>
                <a:spcPct val="0"/>
              </a:spcBef>
              <a:spcAft>
                <a:spcPct val="0"/>
              </a:spcAft>
              <a:tabLst>
                <a:tab pos="457200" algn="l"/>
              </a:tabLst>
              <a:defRPr>
                <a:solidFill>
                  <a:schemeClr val="tx1"/>
                </a:solidFill>
                <a:latin typeface="Calibri" panose="020F0502020204030204" pitchFamily="34" charset="0"/>
              </a:defRPr>
            </a:lvl6pPr>
            <a:lvl7pPr marL="2971800" indent="-228600" eaLnBrk="0" fontAlgn="base" hangingPunct="0">
              <a:spcBef>
                <a:spcPct val="0"/>
              </a:spcBef>
              <a:spcAft>
                <a:spcPct val="0"/>
              </a:spcAft>
              <a:tabLst>
                <a:tab pos="457200" algn="l"/>
              </a:tabLst>
              <a:defRPr>
                <a:solidFill>
                  <a:schemeClr val="tx1"/>
                </a:solidFill>
                <a:latin typeface="Calibri" panose="020F0502020204030204" pitchFamily="34" charset="0"/>
              </a:defRPr>
            </a:lvl7pPr>
            <a:lvl8pPr marL="3429000" indent="-228600" eaLnBrk="0" fontAlgn="base" hangingPunct="0">
              <a:spcBef>
                <a:spcPct val="0"/>
              </a:spcBef>
              <a:spcAft>
                <a:spcPct val="0"/>
              </a:spcAft>
              <a:tabLst>
                <a:tab pos="457200" algn="l"/>
              </a:tabLst>
              <a:defRPr>
                <a:solidFill>
                  <a:schemeClr val="tx1"/>
                </a:solidFill>
                <a:latin typeface="Calibri" panose="020F0502020204030204" pitchFamily="34" charset="0"/>
              </a:defRPr>
            </a:lvl8pPr>
            <a:lvl9pPr marL="3886200" indent="-228600" eaLnBrk="0" fontAlgn="base" hangingPunct="0">
              <a:spcBef>
                <a:spcPct val="0"/>
              </a:spcBef>
              <a:spcAft>
                <a:spcPct val="0"/>
              </a:spcAft>
              <a:tabLst>
                <a:tab pos="457200" algn="l"/>
              </a:tabLst>
              <a:defRPr>
                <a:solidFill>
                  <a:schemeClr val="tx1"/>
                </a:solidFill>
                <a:latin typeface="Calibri" panose="020F0502020204030204" pitchFamily="34" charset="0"/>
              </a:defRPr>
            </a:lvl9pPr>
          </a:lstStyle>
          <a:p>
            <a:pPr>
              <a:lnSpc>
                <a:spcPct val="107000"/>
              </a:lnSpc>
              <a:buSzPts val="1000"/>
              <a:buFont typeface="Symbol" panose="05050102010706020507" pitchFamily="18" charset="2"/>
              <a:buChar char=""/>
            </a:pPr>
            <a:r>
              <a:rPr lang="en-US" altLang="en-US" sz="2200" dirty="0">
                <a:latin typeface="Trebuchet MS" panose="020B0603020202020204" pitchFamily="34" charset="0"/>
                <a:ea typeface="Calibri" panose="020F0502020204030204" pitchFamily="34" charset="0"/>
                <a:cs typeface="Times New Roman" panose="02020603050405020304" pitchFamily="18" charset="0"/>
              </a:rPr>
              <a:t>Develop patient-specific care plans to enhance communication among treating providers that detail prenatal, labor and delivery, postpartum and newborn care as well as a plan of safe care after hospital discharge.</a:t>
            </a:r>
          </a:p>
          <a:p>
            <a:pPr lvl="1">
              <a:lnSpc>
                <a:spcPct val="107000"/>
              </a:lnSpc>
              <a:buSzPts val="1000"/>
              <a:buFont typeface="Courier New" panose="02070309020205020404" pitchFamily="49" charset="0"/>
              <a:buChar char="o"/>
            </a:pPr>
            <a:r>
              <a:rPr lang="en-US" altLang="en-US" dirty="0">
                <a:latin typeface="Trebuchet MS" panose="020B0603020202020204" pitchFamily="34" charset="0"/>
                <a:ea typeface="Calibri" panose="020F0502020204030204" pitchFamily="34" charset="0"/>
                <a:cs typeface="Times New Roman" panose="02020603050405020304" pitchFamily="18" charset="0"/>
              </a:rPr>
              <a:t>Representatives from all care disciplines who interact with the patient should be engaged in development of the plan, including obstetrics, pediatrics, neonatology, patient advocates, behavioral health, social worker/case managers, anesthesiology, and addiction.</a:t>
            </a:r>
          </a:p>
          <a:p>
            <a:pPr lvl="1">
              <a:lnSpc>
                <a:spcPct val="107000"/>
              </a:lnSpc>
              <a:buSzPts val="1000"/>
              <a:buFont typeface="Courier New" panose="02070309020205020404" pitchFamily="49" charset="0"/>
              <a:buChar char="o"/>
            </a:pPr>
            <a:r>
              <a:rPr lang="en-US" altLang="en-US" dirty="0">
                <a:latin typeface="Trebuchet MS" panose="020B0603020202020204" pitchFamily="34" charset="0"/>
                <a:ea typeface="Calibri" panose="020F0502020204030204" pitchFamily="34" charset="0"/>
                <a:cs typeface="Times New Roman" panose="02020603050405020304" pitchFamily="18" charset="0"/>
              </a:rPr>
              <a:t>Identify a case manager to oversee transition of the patient. </a:t>
            </a:r>
          </a:p>
          <a:p>
            <a:pPr lvl="1">
              <a:lnSpc>
                <a:spcPct val="107000"/>
              </a:lnSpc>
              <a:buSzPts val="1000"/>
              <a:buFont typeface="Courier New" panose="02070309020205020404" pitchFamily="49" charset="0"/>
              <a:buChar char="o"/>
            </a:pPr>
            <a:r>
              <a:rPr lang="en-US" altLang="en-US" dirty="0">
                <a:latin typeface="Trebuchet MS" panose="020B0603020202020204" pitchFamily="34" charset="0"/>
                <a:ea typeface="Calibri" panose="020F0502020204030204" pitchFamily="34" charset="0"/>
                <a:cs typeface="Times New Roman" panose="02020603050405020304" pitchFamily="18" charset="0"/>
              </a:rPr>
              <a:t>Hold regular meetings to review cases and coordinate care management.</a:t>
            </a:r>
            <a:endParaRPr lang="en-US" altLang="en-US" dirty="0">
              <a:solidFill>
                <a:srgbClr val="C00000"/>
              </a:solidFill>
              <a:latin typeface="Trebuchet MS" panose="020B0603020202020204" pitchFamily="34" charset="0"/>
              <a:ea typeface="Calibri" panose="020F0502020204030204" pitchFamily="34" charset="0"/>
              <a:cs typeface="Times New Roman" panose="02020603050405020304" pitchFamily="18" charset="0"/>
            </a:endParaRPr>
          </a:p>
        </p:txBody>
      </p:sp>
      <p:sp>
        <p:nvSpPr>
          <p:cNvPr id="4" name="Title 3"/>
          <p:cNvSpPr>
            <a:spLocks noGrp="1"/>
          </p:cNvSpPr>
          <p:nvPr>
            <p:ph type="title"/>
          </p:nvPr>
        </p:nvSpPr>
        <p:spPr/>
        <p:txBody>
          <a:bodyPr/>
          <a:lstStyle/>
          <a:p>
            <a:r>
              <a:rPr lang="en-US" sz="4000" dirty="0"/>
              <a:t>Hospitals have plans for Safe </a:t>
            </a:r>
            <a:r>
              <a:rPr lang="en-US" sz="4000" dirty="0" smtClean="0"/>
              <a:t>Care</a:t>
            </a:r>
            <a:endParaRPr lang="en-US" sz="4000"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51</a:t>
            </a:fld>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42900" y="1285187"/>
            <a:ext cx="8197850" cy="5022016"/>
          </a:xfrm>
          <a:prstGeom prst="rect">
            <a:avLst/>
          </a:prstGeom>
          <a:solidFill>
            <a:schemeClr val="bg1"/>
          </a:solidFill>
          <a:ln w="38100">
            <a:solidFill>
              <a:srgbClr val="1E92A2"/>
            </a:solidFill>
          </a:ln>
        </p:spPr>
        <p:txBody>
          <a:bodyPr>
            <a:spAutoFit/>
          </a:bodyPr>
          <a:lstStyle/>
          <a:p>
            <a:pPr marL="342900" indent="-342900" algn="just">
              <a:lnSpc>
                <a:spcPct val="107000"/>
              </a:lnSpc>
              <a:spcBef>
                <a:spcPts val="1200"/>
              </a:spcBef>
              <a:spcAft>
                <a:spcPts val="0"/>
              </a:spcAft>
              <a:buFont typeface="Arial" panose="020B0604020202020204" pitchFamily="34" charset="0"/>
              <a:buChar char="•"/>
              <a:defRPr/>
            </a:pPr>
            <a:r>
              <a:rPr lang="en-US" sz="2200" kern="0" dirty="0">
                <a:latin typeface="Trebuchet MS" panose="020B0603020202020204" pitchFamily="34" charset="0"/>
                <a:ea typeface="Times New Roman" panose="02020603050405020304" pitchFamily="18" charset="0"/>
                <a:cs typeface="Times New Roman" panose="02020603050405020304" pitchFamily="18" charset="0"/>
              </a:rPr>
              <a:t>Talk with mom about ensuring she has thought about safe care for herself and her baby after delivery</a:t>
            </a:r>
          </a:p>
          <a:p>
            <a:pPr marL="742950" lvl="1" indent="-285750" algn="just">
              <a:lnSpc>
                <a:spcPct val="107000"/>
              </a:lnSpc>
              <a:spcBef>
                <a:spcPts val="1200"/>
              </a:spcBef>
              <a:spcAft>
                <a:spcPts val="0"/>
              </a:spcAft>
              <a:buFontTx/>
              <a:buChar char="-"/>
              <a:defRPr/>
            </a:pPr>
            <a:r>
              <a:rPr lang="en-US" kern="0" dirty="0">
                <a:latin typeface="Trebuchet MS" panose="020B0603020202020204" pitchFamily="34" charset="0"/>
                <a:ea typeface="Times New Roman" panose="02020603050405020304" pitchFamily="18" charset="0"/>
                <a:cs typeface="Times New Roman" panose="02020603050405020304" pitchFamily="18" charset="0"/>
              </a:rPr>
              <a:t>Ensure access and referral to support in the community for breastfeeding, postpartum care, including depression screening and family planning, social services following release from health care providers</a:t>
            </a:r>
          </a:p>
          <a:p>
            <a:pPr marL="742950" lvl="1" indent="-285750" algn="just">
              <a:lnSpc>
                <a:spcPct val="107000"/>
              </a:lnSpc>
              <a:spcBef>
                <a:spcPts val="1200"/>
              </a:spcBef>
              <a:spcAft>
                <a:spcPts val="0"/>
              </a:spcAft>
              <a:buFontTx/>
              <a:buChar char="-"/>
              <a:defRPr/>
            </a:pPr>
            <a:r>
              <a:rPr lang="en-US" kern="0" dirty="0">
                <a:latin typeface="Trebuchet MS" panose="020B0603020202020204" pitchFamily="34" charset="0"/>
                <a:ea typeface="Times New Roman" panose="02020603050405020304" pitchFamily="18" charset="0"/>
                <a:cs typeface="Times New Roman" panose="02020603050405020304" pitchFamily="18" charset="0"/>
              </a:rPr>
              <a:t>Catholic Health is very pro-breastfeeding as benefits of bonding outweigh minimal exposure to medications</a:t>
            </a:r>
          </a:p>
          <a:p>
            <a:pPr marL="342900" indent="-342900" algn="just">
              <a:lnSpc>
                <a:spcPct val="107000"/>
              </a:lnSpc>
              <a:spcBef>
                <a:spcPts val="1200"/>
              </a:spcBef>
              <a:spcAft>
                <a:spcPts val="0"/>
              </a:spcAft>
              <a:buFont typeface="Arial" panose="020B0604020202020204" pitchFamily="34" charset="0"/>
              <a:buChar char="•"/>
              <a:defRPr/>
            </a:pPr>
            <a:r>
              <a:rPr lang="en-US" sz="2200" kern="0" dirty="0">
                <a:latin typeface="Trebuchet MS" panose="020B0603020202020204" pitchFamily="34" charset="0"/>
                <a:ea typeface="Times New Roman" panose="02020603050405020304" pitchFamily="18" charset="0"/>
                <a:cs typeface="Times New Roman" panose="02020603050405020304" pitchFamily="18" charset="0"/>
              </a:rPr>
              <a:t>Hospitals should address the health and substance use disorder treatment needs of the baby and family</a:t>
            </a:r>
          </a:p>
          <a:p>
            <a:pPr marL="342900" indent="-342900" algn="just">
              <a:lnSpc>
                <a:spcPct val="107000"/>
              </a:lnSpc>
              <a:spcBef>
                <a:spcPts val="1200"/>
              </a:spcBef>
              <a:spcAft>
                <a:spcPts val="0"/>
              </a:spcAft>
              <a:buFont typeface="Arial" panose="020B0604020202020204" pitchFamily="34" charset="0"/>
              <a:buChar char="•"/>
              <a:defRPr/>
            </a:pPr>
            <a:r>
              <a:rPr lang="en-US" sz="2200" kern="0" dirty="0">
                <a:latin typeface="Trebuchet MS" panose="020B0603020202020204" pitchFamily="34" charset="0"/>
                <a:ea typeface="Times New Roman" panose="02020603050405020304" pitchFamily="18" charset="0"/>
                <a:cs typeface="Times New Roman" panose="02020603050405020304" pitchFamily="18" charset="0"/>
              </a:rPr>
              <a:t>Ensure mom has a plan for continuity of care post delivery – a safe house to care for her baby, MAT provider, crib, car seat, etc.  </a:t>
            </a:r>
          </a:p>
        </p:txBody>
      </p:sp>
      <p:sp>
        <p:nvSpPr>
          <p:cNvPr id="7" name="Title 6"/>
          <p:cNvSpPr>
            <a:spLocks noGrp="1"/>
          </p:cNvSpPr>
          <p:nvPr>
            <p:ph type="title"/>
          </p:nvPr>
        </p:nvSpPr>
        <p:spPr/>
        <p:txBody>
          <a:bodyPr/>
          <a:lstStyle/>
          <a:p>
            <a:r>
              <a:rPr lang="en-US" dirty="0"/>
              <a:t>Plan of Safe Care </a:t>
            </a:r>
            <a:r>
              <a:rPr lang="en-US" dirty="0" smtClean="0"/>
              <a:t>(continued)</a:t>
            </a:r>
            <a:endParaRPr lang="en-US"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4" name="Slide Number Placeholder 3"/>
          <p:cNvSpPr>
            <a:spLocks noGrp="1"/>
          </p:cNvSpPr>
          <p:nvPr>
            <p:ph type="sldNum" sz="quarter" idx="12"/>
          </p:nvPr>
        </p:nvSpPr>
        <p:spPr/>
        <p:txBody>
          <a:bodyPr/>
          <a:lstStyle/>
          <a:p>
            <a:pPr>
              <a:defRPr/>
            </a:pPr>
            <a:fld id="{C9172A33-F4FF-4E36-821D-E71112213E2B}" type="slidenum">
              <a:rPr lang="en-US" smtClean="0"/>
              <a:pPr>
                <a:defRPr/>
              </a:pPr>
              <a:t>52</a:t>
            </a:fld>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4"/>
          <p:cNvSpPr>
            <a:spLocks noChangeArrowheads="1"/>
          </p:cNvSpPr>
          <p:nvPr/>
        </p:nvSpPr>
        <p:spPr bwMode="auto">
          <a:xfrm>
            <a:off x="446088" y="1783233"/>
            <a:ext cx="7986712" cy="4443268"/>
          </a:xfrm>
          <a:prstGeom prst="rect">
            <a:avLst/>
          </a:prstGeom>
          <a:solidFill>
            <a:schemeClr val="bg1"/>
          </a:solidFill>
          <a:ln w="38100">
            <a:solidFill>
              <a:srgbClr val="1E92A2"/>
            </a:solidFill>
          </a:ln>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342900" indent="-342900">
              <a:defRPr/>
            </a:pPr>
            <a:r>
              <a:rPr lang="en-US" sz="2000" dirty="0">
                <a:latin typeface="Trebuchet MS" panose="020B0603020202020204" pitchFamily="34" charset="0"/>
              </a:rPr>
              <a:t>Infants born to women who used opioids during pregnancy should be monitored by a pediatric care provider for neonatal abstinence syndrome (NAS), a drug withdrawal syndrome that opioid-exposed neonates may experience shortly after birth.</a:t>
            </a:r>
          </a:p>
          <a:p>
            <a:pPr marL="1085850" lvl="1" indent="-342900">
              <a:defRPr/>
            </a:pPr>
            <a:r>
              <a:rPr lang="en-US" altLang="en-US" sz="2000" dirty="0">
                <a:latin typeface="Trebuchet MS" panose="020B0603020202020204" pitchFamily="34" charset="0"/>
                <a:ea typeface="Calibri" panose="020F0502020204030204" pitchFamily="34" charset="0"/>
                <a:cs typeface="Times New Roman" panose="02020603050405020304" pitchFamily="18" charset="0"/>
              </a:rPr>
              <a:t>Engage patients early on in care and inform them to seek a pediatrician around their third trimester</a:t>
            </a:r>
          </a:p>
          <a:p>
            <a:pPr marL="1085850" lvl="1" indent="-342900">
              <a:defRPr/>
            </a:pPr>
            <a:r>
              <a:rPr lang="en-US" altLang="en-US" sz="2000" dirty="0">
                <a:latin typeface="Trebuchet MS" panose="020B0603020202020204" pitchFamily="34" charset="0"/>
                <a:ea typeface="Calibri" panose="020F0502020204030204" pitchFamily="34" charset="0"/>
                <a:cs typeface="Times New Roman" panose="02020603050405020304" pitchFamily="18" charset="0"/>
              </a:rPr>
              <a:t>Ensure awareness of the signs and symptoms of NAS </a:t>
            </a:r>
          </a:p>
          <a:p>
            <a:pPr marL="285750" indent="-285750" eaLnBrk="1" hangingPunct="1">
              <a:lnSpc>
                <a:spcPct val="107000"/>
              </a:lnSpc>
              <a:spcBef>
                <a:spcPct val="0"/>
              </a:spcBef>
              <a:spcAft>
                <a:spcPts val="800"/>
              </a:spcAft>
              <a:defRPr/>
            </a:pPr>
            <a:r>
              <a:rPr lang="en-US" altLang="en-US" sz="2000" dirty="0">
                <a:latin typeface="Trebuchet MS" panose="020B0603020202020204" pitchFamily="34" charset="0"/>
                <a:ea typeface="Calibri" panose="020F0502020204030204" pitchFamily="34" charset="0"/>
                <a:cs typeface="Times New Roman" panose="02020603050405020304" pitchFamily="18" charset="0"/>
              </a:rPr>
              <a:t>Include interventions to decrease NAS severity (eg, maternal-infant bonding and breastfeeding, smoking cessation)</a:t>
            </a:r>
          </a:p>
          <a:p>
            <a:pPr marL="285750" indent="-285750" eaLnBrk="1" hangingPunct="1">
              <a:lnSpc>
                <a:spcPct val="107000"/>
              </a:lnSpc>
              <a:spcBef>
                <a:spcPct val="0"/>
              </a:spcBef>
              <a:spcAft>
                <a:spcPts val="800"/>
              </a:spcAft>
              <a:defRPr/>
            </a:pPr>
            <a:r>
              <a:rPr lang="en-US" altLang="en-US" sz="2000" dirty="0">
                <a:latin typeface="Trebuchet MS" panose="020B0603020202020204" pitchFamily="34" charset="0"/>
                <a:ea typeface="Calibri" panose="020F0502020204030204" pitchFamily="34" charset="0"/>
                <a:cs typeface="Times New Roman" panose="02020603050405020304" pitchFamily="18" charset="0"/>
              </a:rPr>
              <a:t>Educate patient that baby may cry inconsolably, have seizures and experience GI issues as well</a:t>
            </a:r>
          </a:p>
          <a:p>
            <a:pPr marL="285750" indent="-285750" eaLnBrk="1" hangingPunct="1">
              <a:lnSpc>
                <a:spcPct val="107000"/>
              </a:lnSpc>
              <a:spcBef>
                <a:spcPct val="0"/>
              </a:spcBef>
              <a:spcAft>
                <a:spcPts val="800"/>
              </a:spcAft>
              <a:defRPr/>
            </a:pPr>
            <a:r>
              <a:rPr lang="en-US" altLang="en-US" sz="2000" dirty="0">
                <a:latin typeface="Trebuchet MS" panose="020B0603020202020204" pitchFamily="34" charset="0"/>
                <a:ea typeface="Calibri" panose="020F0502020204030204" pitchFamily="34" charset="0"/>
                <a:cs typeface="Times New Roman" panose="02020603050405020304" pitchFamily="18" charset="0"/>
              </a:rPr>
              <a:t>Symptoms can appear 3 hours to 12 days after birth</a:t>
            </a:r>
          </a:p>
          <a:p>
            <a:pPr marL="285750" indent="-285750" eaLnBrk="1" hangingPunct="1">
              <a:lnSpc>
                <a:spcPct val="107000"/>
              </a:lnSpc>
              <a:spcBef>
                <a:spcPct val="0"/>
              </a:spcBef>
              <a:spcAft>
                <a:spcPts val="800"/>
              </a:spcAft>
              <a:defRPr/>
            </a:pPr>
            <a:r>
              <a:rPr lang="en-US" altLang="en-US" sz="2000" dirty="0">
                <a:latin typeface="Trebuchet MS" panose="020B0603020202020204" pitchFamily="34" charset="0"/>
                <a:ea typeface="Calibri" panose="020F0502020204030204" pitchFamily="34" charset="0"/>
                <a:cs typeface="Times New Roman" panose="02020603050405020304" pitchFamily="18" charset="0"/>
              </a:rPr>
              <a:t>Babies stay minimum of 5 days at CHS hospitals</a:t>
            </a:r>
          </a:p>
        </p:txBody>
      </p:sp>
      <p:sp>
        <p:nvSpPr>
          <p:cNvPr id="70660" name="Rectangle 1"/>
          <p:cNvSpPr>
            <a:spLocks noChangeArrowheads="1"/>
          </p:cNvSpPr>
          <p:nvPr/>
        </p:nvSpPr>
        <p:spPr bwMode="auto">
          <a:xfrm>
            <a:off x="107264" y="984600"/>
            <a:ext cx="9020175" cy="727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lnSpc>
                <a:spcPct val="107000"/>
              </a:lnSpc>
              <a:spcAft>
                <a:spcPts val="800"/>
              </a:spcAft>
            </a:pPr>
            <a:r>
              <a:rPr lang="en-US" altLang="en-US" sz="2000" b="1" dirty="0">
                <a:latin typeface="Trebuchet MS" panose="020B0603020202020204" pitchFamily="34" charset="0"/>
                <a:ea typeface="Calibri" panose="020F0502020204030204" pitchFamily="34" charset="0"/>
                <a:cs typeface="Times New Roman" panose="02020603050405020304" pitchFamily="18" charset="0"/>
              </a:rPr>
              <a:t>Provide education regarding neonatal abstinence syndrome (NAS) and newborn care</a:t>
            </a:r>
          </a:p>
        </p:txBody>
      </p:sp>
      <p:sp>
        <p:nvSpPr>
          <p:cNvPr id="3" name="Title 2"/>
          <p:cNvSpPr>
            <a:spLocks noGrp="1"/>
          </p:cNvSpPr>
          <p:nvPr>
            <p:ph type="title"/>
          </p:nvPr>
        </p:nvSpPr>
        <p:spPr>
          <a:xfrm>
            <a:off x="502551" y="19400"/>
            <a:ext cx="8229600" cy="980501"/>
          </a:xfrm>
        </p:spPr>
        <p:txBody>
          <a:bodyPr/>
          <a:lstStyle/>
          <a:p>
            <a:r>
              <a:rPr lang="en-US" sz="3600" dirty="0"/>
              <a:t>Neonatal Abstinence </a:t>
            </a:r>
            <a:r>
              <a:rPr lang="en-US" sz="3600" dirty="0" smtClean="0"/>
              <a:t>Syndrome (NAS)</a:t>
            </a:r>
            <a:endParaRPr lang="en-US" sz="3600" dirty="0"/>
          </a:p>
        </p:txBody>
      </p:sp>
      <p:sp>
        <p:nvSpPr>
          <p:cNvPr id="2" name="Footer Placeholder 1"/>
          <p:cNvSpPr>
            <a:spLocks noGrp="1"/>
          </p:cNvSpPr>
          <p:nvPr>
            <p:ph type="ftr" sz="quarter" idx="11"/>
          </p:nvPr>
        </p:nvSpPr>
        <p:spPr/>
        <p:txBody>
          <a:bodyPr/>
          <a:lstStyle/>
          <a:p>
            <a:pPr>
              <a:defRPr/>
            </a:pPr>
            <a:r>
              <a:rPr lang="en-US" dirty="0"/>
              <a:t>Some Information Adapted from ACOG District II Presentation Opioid Use Disorder Bundle, 2018</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7221" y="1452253"/>
            <a:ext cx="8608449" cy="2708434"/>
          </a:xfrm>
          <a:prstGeom prst="rect">
            <a:avLst/>
          </a:prstGeom>
        </p:spPr>
        <p:style>
          <a:lnRef idx="2">
            <a:schemeClr val="accent4"/>
          </a:lnRef>
          <a:fillRef idx="1">
            <a:schemeClr val="lt1"/>
          </a:fillRef>
          <a:effectRef idx="0">
            <a:schemeClr val="accent4"/>
          </a:effectRef>
          <a:fontRef idx="minor">
            <a:schemeClr val="dk1"/>
          </a:fontRef>
        </p:style>
        <p:txBody>
          <a:bodyPr wrap="square" numCol="1">
            <a:spAutoFit/>
          </a:bodyPr>
          <a:lstStyle/>
          <a:p>
            <a:pPr marL="285750" indent="-285750">
              <a:buFont typeface="Arial" panose="020B0604020202020204" pitchFamily="34" charset="0"/>
              <a:buChar char="•"/>
              <a:defRPr/>
            </a:pPr>
            <a:r>
              <a:rPr lang="en-US" sz="2200" dirty="0">
                <a:solidFill>
                  <a:srgbClr val="221E1F"/>
                </a:solidFill>
                <a:latin typeface="Trebuchet MS" panose="020B0603020202020204" pitchFamily="34" charset="0"/>
              </a:rPr>
              <a:t>Increased muscle tone “tightness</a:t>
            </a:r>
            <a:r>
              <a:rPr lang="en-US" sz="2200" dirty="0" smtClean="0">
                <a:solidFill>
                  <a:srgbClr val="221E1F"/>
                </a:solidFill>
                <a:latin typeface="Trebuchet MS" panose="020B0603020202020204" pitchFamily="34" charset="0"/>
              </a:rPr>
              <a:t>”</a:t>
            </a:r>
          </a:p>
          <a:p>
            <a:pPr>
              <a:defRPr/>
            </a:pPr>
            <a:endParaRPr lang="en-US" sz="2200" dirty="0">
              <a:solidFill>
                <a:srgbClr val="221E1F"/>
              </a:solidFill>
              <a:latin typeface="Trebuchet MS" panose="020B0603020202020204" pitchFamily="34" charset="0"/>
            </a:endParaRPr>
          </a:p>
          <a:p>
            <a:pPr marL="285750" indent="-285750">
              <a:buFont typeface="Arial" panose="020B0604020202020204" pitchFamily="34" charset="0"/>
              <a:buChar char="•"/>
              <a:defRPr/>
            </a:pPr>
            <a:r>
              <a:rPr lang="en-US" sz="2200" dirty="0">
                <a:solidFill>
                  <a:srgbClr val="221E1F"/>
                </a:solidFill>
                <a:latin typeface="Trebuchet MS" panose="020B0603020202020204" pitchFamily="34" charset="0"/>
              </a:rPr>
              <a:t>Poor eating or vomiting. Often, babies look like they want to eat, but they are not able to suck and swallow at the same time. Instead, they may take in a lot of air and become frantic, not able to eat. This can cause them to lose weight and have trouble putting weight back on</a:t>
            </a:r>
          </a:p>
          <a:p>
            <a:pPr marL="285750" indent="-285750">
              <a:buFont typeface="Arial" panose="020B0604020202020204" pitchFamily="34" charset="0"/>
              <a:buChar char="•"/>
              <a:defRPr/>
            </a:pPr>
            <a:endParaRPr lang="en-US" sz="1600" dirty="0">
              <a:solidFill>
                <a:srgbClr val="221E1F"/>
              </a:solidFill>
              <a:latin typeface="Trebuchet MS" panose="020B0603020202020204" pitchFamily="34" charset="0"/>
            </a:endParaRPr>
          </a:p>
        </p:txBody>
      </p:sp>
      <p:sp>
        <p:nvSpPr>
          <p:cNvPr id="2" name="Rectangle 1"/>
          <p:cNvSpPr/>
          <p:nvPr/>
        </p:nvSpPr>
        <p:spPr>
          <a:xfrm>
            <a:off x="329176" y="5631326"/>
            <a:ext cx="6397087" cy="369332"/>
          </a:xfrm>
          <a:prstGeom prst="rect">
            <a:avLst/>
          </a:prstGeom>
        </p:spPr>
        <p:txBody>
          <a:bodyPr wrap="square">
            <a:spAutoFit/>
          </a:bodyPr>
          <a:lstStyle/>
          <a:p>
            <a:pPr lvl="0" eaLnBrk="1" hangingPunct="1">
              <a:spcBef>
                <a:spcPct val="30000"/>
              </a:spcBef>
              <a:defRPr/>
            </a:pPr>
            <a:r>
              <a:rPr lang="en-US" i="1" dirty="0">
                <a:solidFill>
                  <a:srgbClr val="000000"/>
                </a:solidFill>
                <a:latin typeface="Trebuchet MS" panose="020B0603020202020204" pitchFamily="34" charset="0"/>
              </a:rPr>
              <a:t>*Use a modified NAS scoring system (eg, Finnegan’s, NWIS)</a:t>
            </a:r>
          </a:p>
        </p:txBody>
      </p:sp>
      <p:sp>
        <p:nvSpPr>
          <p:cNvPr id="9" name="Rectangle 8"/>
          <p:cNvSpPr/>
          <p:nvPr/>
        </p:nvSpPr>
        <p:spPr>
          <a:xfrm>
            <a:off x="307221" y="5127552"/>
            <a:ext cx="6397087" cy="261610"/>
          </a:xfrm>
          <a:prstGeom prst="rect">
            <a:avLst/>
          </a:prstGeom>
        </p:spPr>
        <p:txBody>
          <a:bodyPr wrap="square">
            <a:spAutoFit/>
          </a:bodyPr>
          <a:lstStyle/>
          <a:p>
            <a:pPr lvl="0" eaLnBrk="1" hangingPunct="1">
              <a:spcBef>
                <a:spcPct val="30000"/>
              </a:spcBef>
              <a:defRPr/>
            </a:pPr>
            <a:r>
              <a:rPr lang="en-US" sz="1100" dirty="0">
                <a:solidFill>
                  <a:srgbClr val="000000"/>
                </a:solidFill>
                <a:latin typeface="Trebuchet MS" panose="020B0603020202020204" pitchFamily="34" charset="0"/>
              </a:rPr>
              <a:t>Source: Catholic Health Women Care NAS Pamphlet</a:t>
            </a:r>
          </a:p>
        </p:txBody>
      </p:sp>
      <p:sp>
        <p:nvSpPr>
          <p:cNvPr id="4" name="Title 3"/>
          <p:cNvSpPr>
            <a:spLocks noGrp="1"/>
          </p:cNvSpPr>
          <p:nvPr>
            <p:ph type="title"/>
          </p:nvPr>
        </p:nvSpPr>
        <p:spPr>
          <a:xfrm>
            <a:off x="352425" y="0"/>
            <a:ext cx="8229600" cy="980501"/>
          </a:xfrm>
        </p:spPr>
        <p:txBody>
          <a:bodyPr/>
          <a:lstStyle/>
          <a:p>
            <a:r>
              <a:rPr lang="en-US" sz="4400" dirty="0" smtClean="0"/>
              <a:t>NAS: Signs </a:t>
            </a:r>
            <a:r>
              <a:rPr lang="en-US" sz="4400" dirty="0"/>
              <a:t>to Watch </a:t>
            </a:r>
            <a:r>
              <a:rPr lang="en-US" sz="4400" dirty="0" smtClean="0"/>
              <a:t>For</a:t>
            </a:r>
            <a:endParaRPr lang="en-US" sz="4400" dirty="0"/>
          </a:p>
        </p:txBody>
      </p:sp>
      <p:sp>
        <p:nvSpPr>
          <p:cNvPr id="3" name="Footer Placeholder 2"/>
          <p:cNvSpPr>
            <a:spLocks noGrp="1"/>
          </p:cNvSpPr>
          <p:nvPr>
            <p:ph type="ftr" sz="quarter" idx="11"/>
          </p:nvPr>
        </p:nvSpPr>
        <p:spPr/>
        <p:txBody>
          <a:bodyPr/>
          <a:lstStyle/>
          <a:p>
            <a:pPr>
              <a:defRPr/>
            </a:pPr>
            <a:r>
              <a:rPr lang="en-US" dirty="0"/>
              <a:t>Some Information Adapted from ACOG District II Presentation Opioid Use Disorder Bundle, 2018</a:t>
            </a:r>
          </a:p>
        </p:txBody>
      </p:sp>
    </p:spTree>
    <p:extLst>
      <p:ext uri="{BB962C8B-B14F-4D97-AF65-F5344CB8AC3E}">
        <p14:creationId xmlns:p14="http://schemas.microsoft.com/office/powerpoint/2010/main" val="30836408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7221" y="1452253"/>
            <a:ext cx="8608449" cy="2708434"/>
          </a:xfrm>
          <a:prstGeom prst="rect">
            <a:avLst/>
          </a:prstGeom>
        </p:spPr>
        <p:style>
          <a:lnRef idx="2">
            <a:schemeClr val="accent4"/>
          </a:lnRef>
          <a:fillRef idx="1">
            <a:schemeClr val="lt1"/>
          </a:fillRef>
          <a:effectRef idx="0">
            <a:schemeClr val="accent4"/>
          </a:effectRef>
          <a:fontRef idx="minor">
            <a:schemeClr val="dk1"/>
          </a:fontRef>
        </p:style>
        <p:txBody>
          <a:bodyPr wrap="square" numCol="1">
            <a:spAutoFit/>
          </a:bodyPr>
          <a:lstStyle/>
          <a:p>
            <a:pPr marL="285750" indent="-285750">
              <a:buFont typeface="Arial" panose="020B0604020202020204" pitchFamily="34" charset="0"/>
              <a:buChar char="•"/>
              <a:defRPr/>
            </a:pPr>
            <a:r>
              <a:rPr lang="en-US" sz="2200" dirty="0" smtClean="0">
                <a:solidFill>
                  <a:srgbClr val="221E1F"/>
                </a:solidFill>
                <a:latin typeface="Trebuchet MS" panose="020B0603020202020204" pitchFamily="34" charset="0"/>
              </a:rPr>
              <a:t>High </a:t>
            </a:r>
            <a:r>
              <a:rPr lang="en-US" sz="2200" dirty="0">
                <a:solidFill>
                  <a:srgbClr val="221E1F"/>
                </a:solidFill>
                <a:latin typeface="Trebuchet MS" panose="020B0603020202020204" pitchFamily="34" charset="0"/>
              </a:rPr>
              <a:t>pitched or long periods of crying or fussiness. Often, a lot of loud high pitched crying occurs and it may be difficult to quiet your baby. Long periods of being unsettled can cause your baby to use up a lot of calories and lose </a:t>
            </a:r>
            <a:r>
              <a:rPr lang="en-US" sz="2200" dirty="0" smtClean="0">
                <a:solidFill>
                  <a:srgbClr val="221E1F"/>
                </a:solidFill>
                <a:latin typeface="Trebuchet MS" panose="020B0603020202020204" pitchFamily="34" charset="0"/>
              </a:rPr>
              <a:t>weight</a:t>
            </a:r>
          </a:p>
          <a:p>
            <a:pPr marL="285750" indent="-285750">
              <a:buFont typeface="Arial" panose="020B0604020202020204" pitchFamily="34" charset="0"/>
              <a:buChar char="•"/>
              <a:defRPr/>
            </a:pPr>
            <a:endParaRPr lang="en-US" sz="2200" dirty="0">
              <a:solidFill>
                <a:srgbClr val="221E1F"/>
              </a:solidFill>
              <a:latin typeface="Trebuchet MS" panose="020B0603020202020204" pitchFamily="34" charset="0"/>
            </a:endParaRPr>
          </a:p>
          <a:p>
            <a:pPr marL="285750" indent="-285750">
              <a:buFont typeface="Arial" panose="020B0604020202020204" pitchFamily="34" charset="0"/>
              <a:buChar char="•"/>
              <a:defRPr/>
            </a:pPr>
            <a:r>
              <a:rPr lang="en-US" sz="2200" dirty="0">
                <a:solidFill>
                  <a:srgbClr val="221E1F"/>
                </a:solidFill>
                <a:latin typeface="Trebuchet MS" panose="020B0603020202020204" pitchFamily="34" charset="0"/>
              </a:rPr>
              <a:t>Trouble sleeping. Without enough sleep, they tire out and are not able to eat properly</a:t>
            </a:r>
          </a:p>
          <a:p>
            <a:pPr marL="285750" indent="-285750">
              <a:buFont typeface="Arial" panose="020B0604020202020204" pitchFamily="34" charset="0"/>
              <a:buChar char="•"/>
              <a:defRPr/>
            </a:pPr>
            <a:endParaRPr lang="en-US" sz="1600" dirty="0">
              <a:solidFill>
                <a:srgbClr val="221E1F"/>
              </a:solidFill>
              <a:latin typeface="Trebuchet MS" panose="020B0603020202020204" pitchFamily="34" charset="0"/>
            </a:endParaRPr>
          </a:p>
        </p:txBody>
      </p:sp>
      <p:sp>
        <p:nvSpPr>
          <p:cNvPr id="2" name="Rectangle 1"/>
          <p:cNvSpPr/>
          <p:nvPr/>
        </p:nvSpPr>
        <p:spPr>
          <a:xfrm>
            <a:off x="329176" y="5631326"/>
            <a:ext cx="6397087" cy="369332"/>
          </a:xfrm>
          <a:prstGeom prst="rect">
            <a:avLst/>
          </a:prstGeom>
        </p:spPr>
        <p:txBody>
          <a:bodyPr wrap="square">
            <a:spAutoFit/>
          </a:bodyPr>
          <a:lstStyle/>
          <a:p>
            <a:pPr lvl="0" eaLnBrk="1" hangingPunct="1">
              <a:spcBef>
                <a:spcPct val="30000"/>
              </a:spcBef>
              <a:defRPr/>
            </a:pPr>
            <a:r>
              <a:rPr lang="en-US" i="1" dirty="0">
                <a:solidFill>
                  <a:srgbClr val="000000"/>
                </a:solidFill>
                <a:latin typeface="Trebuchet MS" panose="020B0603020202020204" pitchFamily="34" charset="0"/>
              </a:rPr>
              <a:t>*Use a modified NAS scoring system (eg, Finnegan’s, NWIS)</a:t>
            </a:r>
          </a:p>
        </p:txBody>
      </p:sp>
      <p:sp>
        <p:nvSpPr>
          <p:cNvPr id="4" name="Title 3"/>
          <p:cNvSpPr>
            <a:spLocks noGrp="1"/>
          </p:cNvSpPr>
          <p:nvPr>
            <p:ph type="title"/>
          </p:nvPr>
        </p:nvSpPr>
        <p:spPr/>
        <p:txBody>
          <a:bodyPr/>
          <a:lstStyle/>
          <a:p>
            <a:r>
              <a:rPr lang="en-US" dirty="0"/>
              <a:t>NAS: Signs to Watch For</a:t>
            </a:r>
          </a:p>
        </p:txBody>
      </p:sp>
      <p:sp>
        <p:nvSpPr>
          <p:cNvPr id="3" name="Footer Placeholder 2"/>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8" name="Rectangle 7"/>
          <p:cNvSpPr/>
          <p:nvPr/>
        </p:nvSpPr>
        <p:spPr>
          <a:xfrm>
            <a:off x="307221" y="5127552"/>
            <a:ext cx="6397087" cy="261610"/>
          </a:xfrm>
          <a:prstGeom prst="rect">
            <a:avLst/>
          </a:prstGeom>
        </p:spPr>
        <p:txBody>
          <a:bodyPr wrap="square">
            <a:spAutoFit/>
          </a:bodyPr>
          <a:lstStyle/>
          <a:p>
            <a:pPr lvl="0" eaLnBrk="1" hangingPunct="1">
              <a:spcBef>
                <a:spcPct val="30000"/>
              </a:spcBef>
              <a:defRPr/>
            </a:pPr>
            <a:r>
              <a:rPr lang="en-US" sz="1100" dirty="0">
                <a:solidFill>
                  <a:srgbClr val="000000"/>
                </a:solidFill>
                <a:latin typeface="Trebuchet MS" panose="020B0603020202020204" pitchFamily="34" charset="0"/>
              </a:rPr>
              <a:t>Source: Catholic Health Women Care NAS Pamphlet</a:t>
            </a:r>
          </a:p>
        </p:txBody>
      </p:sp>
    </p:spTree>
    <p:extLst>
      <p:ext uri="{BB962C8B-B14F-4D97-AF65-F5344CB8AC3E}">
        <p14:creationId xmlns:p14="http://schemas.microsoft.com/office/powerpoint/2010/main" val="202882300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9176" y="1476342"/>
            <a:ext cx="8608449" cy="2800767"/>
          </a:xfrm>
          <a:prstGeom prst="rect">
            <a:avLst/>
          </a:prstGeom>
        </p:spPr>
        <p:style>
          <a:lnRef idx="2">
            <a:schemeClr val="accent4"/>
          </a:lnRef>
          <a:fillRef idx="1">
            <a:schemeClr val="lt1"/>
          </a:fillRef>
          <a:effectRef idx="0">
            <a:schemeClr val="accent4"/>
          </a:effectRef>
          <a:fontRef idx="minor">
            <a:schemeClr val="dk1"/>
          </a:fontRef>
        </p:style>
        <p:txBody>
          <a:bodyPr wrap="square" numCol="1">
            <a:spAutoFit/>
          </a:bodyPr>
          <a:lstStyle/>
          <a:p>
            <a:pPr marL="285750" indent="-285750">
              <a:buFont typeface="Arial" panose="020B0604020202020204" pitchFamily="34" charset="0"/>
              <a:buChar char="•"/>
              <a:defRPr/>
            </a:pPr>
            <a:r>
              <a:rPr lang="en-US" sz="2200" dirty="0">
                <a:solidFill>
                  <a:srgbClr val="221E1F"/>
                </a:solidFill>
                <a:latin typeface="Trebuchet MS" panose="020B0603020202020204" pitchFamily="34" charset="0"/>
              </a:rPr>
              <a:t>Tremors or shaking. Your baby may not be able to control his/her movements or </a:t>
            </a:r>
            <a:r>
              <a:rPr lang="en-US" sz="2200" dirty="0" smtClean="0">
                <a:solidFill>
                  <a:srgbClr val="221E1F"/>
                </a:solidFill>
                <a:latin typeface="Trebuchet MS" panose="020B0603020202020204" pitchFamily="34" charset="0"/>
              </a:rPr>
              <a:t>self-console</a:t>
            </a:r>
          </a:p>
          <a:p>
            <a:pPr>
              <a:defRPr/>
            </a:pPr>
            <a:endParaRPr lang="en-US" sz="2200" dirty="0">
              <a:solidFill>
                <a:srgbClr val="221E1F"/>
              </a:solidFill>
              <a:latin typeface="Trebuchet MS" panose="020B0603020202020204" pitchFamily="34" charset="0"/>
            </a:endParaRPr>
          </a:p>
          <a:p>
            <a:pPr marL="285750" indent="-285750">
              <a:buFont typeface="Arial" panose="020B0604020202020204" pitchFamily="34" charset="0"/>
              <a:buChar char="•"/>
              <a:defRPr/>
            </a:pPr>
            <a:r>
              <a:rPr lang="en-US" sz="2200" dirty="0">
                <a:solidFill>
                  <a:srgbClr val="221E1F"/>
                </a:solidFill>
                <a:latin typeface="Trebuchet MS" panose="020B0603020202020204" pitchFamily="34" charset="0"/>
              </a:rPr>
              <a:t>Diarrhea. This will cause your baby to lose weight and also puts skin in jeopardy of breakdown due to frequent </a:t>
            </a:r>
            <a:r>
              <a:rPr lang="en-US" sz="2200" dirty="0" smtClean="0">
                <a:solidFill>
                  <a:srgbClr val="221E1F"/>
                </a:solidFill>
                <a:latin typeface="Trebuchet MS" panose="020B0603020202020204" pitchFamily="34" charset="0"/>
              </a:rPr>
              <a:t>stools</a:t>
            </a:r>
          </a:p>
          <a:p>
            <a:pPr>
              <a:defRPr/>
            </a:pPr>
            <a:endParaRPr lang="en-US" sz="2200" dirty="0">
              <a:solidFill>
                <a:srgbClr val="221E1F"/>
              </a:solidFill>
              <a:latin typeface="Trebuchet MS" panose="020B0603020202020204" pitchFamily="34" charset="0"/>
            </a:endParaRPr>
          </a:p>
          <a:p>
            <a:pPr marL="285750" indent="-285750">
              <a:buFont typeface="Arial" panose="020B0604020202020204" pitchFamily="34" charset="0"/>
              <a:buChar char="•"/>
              <a:defRPr/>
            </a:pPr>
            <a:r>
              <a:rPr lang="en-US" sz="2200" dirty="0">
                <a:solidFill>
                  <a:srgbClr val="221E1F"/>
                </a:solidFill>
                <a:latin typeface="Trebuchet MS" panose="020B0603020202020204" pitchFamily="34" charset="0"/>
              </a:rPr>
              <a:t>Fever or sweating. Babies cannot control their temperature well, and sweating uses up a lot of </a:t>
            </a:r>
            <a:r>
              <a:rPr lang="en-US" sz="2200" dirty="0" smtClean="0">
                <a:solidFill>
                  <a:srgbClr val="221E1F"/>
                </a:solidFill>
                <a:latin typeface="Trebuchet MS" panose="020B0603020202020204" pitchFamily="34" charset="0"/>
              </a:rPr>
              <a:t>calories</a:t>
            </a:r>
            <a:endParaRPr lang="en-US" sz="2200" dirty="0">
              <a:solidFill>
                <a:srgbClr val="221E1F"/>
              </a:solidFill>
              <a:latin typeface="Trebuchet MS" panose="020B0603020202020204" pitchFamily="34" charset="0"/>
            </a:endParaRPr>
          </a:p>
        </p:txBody>
      </p:sp>
      <p:sp>
        <p:nvSpPr>
          <p:cNvPr id="2" name="Rectangle 1"/>
          <p:cNvSpPr/>
          <p:nvPr/>
        </p:nvSpPr>
        <p:spPr>
          <a:xfrm>
            <a:off x="329176" y="5631326"/>
            <a:ext cx="6397087" cy="369332"/>
          </a:xfrm>
          <a:prstGeom prst="rect">
            <a:avLst/>
          </a:prstGeom>
        </p:spPr>
        <p:txBody>
          <a:bodyPr wrap="square">
            <a:spAutoFit/>
          </a:bodyPr>
          <a:lstStyle/>
          <a:p>
            <a:pPr lvl="0" eaLnBrk="1" hangingPunct="1">
              <a:spcBef>
                <a:spcPct val="30000"/>
              </a:spcBef>
              <a:defRPr/>
            </a:pPr>
            <a:r>
              <a:rPr lang="en-US" i="1" dirty="0">
                <a:solidFill>
                  <a:srgbClr val="000000"/>
                </a:solidFill>
                <a:latin typeface="Trebuchet MS" panose="020B0603020202020204" pitchFamily="34" charset="0"/>
              </a:rPr>
              <a:t>*Use a modified NAS scoring system (eg, Finnegan’s, NWIS)</a:t>
            </a:r>
          </a:p>
        </p:txBody>
      </p:sp>
      <p:sp>
        <p:nvSpPr>
          <p:cNvPr id="4" name="Title 3"/>
          <p:cNvSpPr>
            <a:spLocks noGrp="1"/>
          </p:cNvSpPr>
          <p:nvPr>
            <p:ph type="title"/>
          </p:nvPr>
        </p:nvSpPr>
        <p:spPr/>
        <p:txBody>
          <a:bodyPr/>
          <a:lstStyle/>
          <a:p>
            <a:r>
              <a:rPr lang="en-US" dirty="0"/>
              <a:t>NAS: Signs to Watch For</a:t>
            </a:r>
          </a:p>
        </p:txBody>
      </p:sp>
      <p:sp>
        <p:nvSpPr>
          <p:cNvPr id="3" name="Footer Placeholder 2"/>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7" name="Rectangle 6"/>
          <p:cNvSpPr/>
          <p:nvPr/>
        </p:nvSpPr>
        <p:spPr>
          <a:xfrm>
            <a:off x="307221" y="5127552"/>
            <a:ext cx="6397087" cy="261610"/>
          </a:xfrm>
          <a:prstGeom prst="rect">
            <a:avLst/>
          </a:prstGeom>
        </p:spPr>
        <p:txBody>
          <a:bodyPr wrap="square">
            <a:spAutoFit/>
          </a:bodyPr>
          <a:lstStyle/>
          <a:p>
            <a:pPr lvl="0" eaLnBrk="1" hangingPunct="1">
              <a:spcBef>
                <a:spcPct val="30000"/>
              </a:spcBef>
              <a:defRPr/>
            </a:pPr>
            <a:r>
              <a:rPr lang="en-US" sz="1100" dirty="0">
                <a:solidFill>
                  <a:srgbClr val="000000"/>
                </a:solidFill>
                <a:latin typeface="Trebuchet MS" panose="020B0603020202020204" pitchFamily="34" charset="0"/>
              </a:rPr>
              <a:t>Source: Catholic Health Women Care NAS Pamphlet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29176" y="1476342"/>
            <a:ext cx="8608449" cy="3139321"/>
          </a:xfrm>
          <a:prstGeom prst="rect">
            <a:avLst/>
          </a:prstGeom>
        </p:spPr>
        <p:style>
          <a:lnRef idx="2">
            <a:schemeClr val="accent4"/>
          </a:lnRef>
          <a:fillRef idx="1">
            <a:schemeClr val="lt1"/>
          </a:fillRef>
          <a:effectRef idx="0">
            <a:schemeClr val="accent4"/>
          </a:effectRef>
          <a:fontRef idx="minor">
            <a:schemeClr val="dk1"/>
          </a:fontRef>
        </p:style>
        <p:txBody>
          <a:bodyPr wrap="square" numCol="1">
            <a:spAutoFit/>
          </a:bodyPr>
          <a:lstStyle/>
          <a:p>
            <a:pPr marL="285750" indent="-285750">
              <a:buFont typeface="Arial" panose="020B0604020202020204" pitchFamily="34" charset="0"/>
              <a:buChar char="•"/>
              <a:defRPr/>
            </a:pPr>
            <a:r>
              <a:rPr lang="en-US" sz="2200" dirty="0" smtClean="0">
                <a:solidFill>
                  <a:srgbClr val="221E1F"/>
                </a:solidFill>
                <a:latin typeface="Trebuchet MS" panose="020B0603020202020204" pitchFamily="34" charset="0"/>
              </a:rPr>
              <a:t>Frequent </a:t>
            </a:r>
            <a:r>
              <a:rPr lang="en-US" sz="2200" dirty="0">
                <a:solidFill>
                  <a:srgbClr val="221E1F"/>
                </a:solidFill>
                <a:latin typeface="Trebuchet MS" panose="020B0603020202020204" pitchFamily="34" charset="0"/>
              </a:rPr>
              <a:t>yawning or </a:t>
            </a:r>
            <a:r>
              <a:rPr lang="en-US" sz="2200" dirty="0" smtClean="0">
                <a:solidFill>
                  <a:srgbClr val="221E1F"/>
                </a:solidFill>
                <a:latin typeface="Trebuchet MS" panose="020B0603020202020204" pitchFamily="34" charset="0"/>
              </a:rPr>
              <a:t>sneezing</a:t>
            </a:r>
          </a:p>
          <a:p>
            <a:pPr>
              <a:defRPr/>
            </a:pPr>
            <a:endParaRPr lang="en-US" sz="2200" dirty="0">
              <a:solidFill>
                <a:srgbClr val="221E1F"/>
              </a:solidFill>
              <a:latin typeface="Trebuchet MS" panose="020B0603020202020204" pitchFamily="34" charset="0"/>
            </a:endParaRPr>
          </a:p>
          <a:p>
            <a:pPr marL="285750" indent="-285750">
              <a:buFont typeface="Arial" panose="020B0604020202020204" pitchFamily="34" charset="0"/>
              <a:buChar char="•"/>
              <a:defRPr/>
            </a:pPr>
            <a:r>
              <a:rPr lang="en-US" sz="2200" dirty="0">
                <a:solidFill>
                  <a:srgbClr val="221E1F"/>
                </a:solidFill>
                <a:latin typeface="Trebuchet MS" panose="020B0603020202020204" pitchFamily="34" charset="0"/>
              </a:rPr>
              <a:t>Difficulty breathing because of a stuffy nose, fast breathing, or forgetting to </a:t>
            </a:r>
            <a:r>
              <a:rPr lang="en-US" sz="2200" dirty="0" smtClean="0">
                <a:solidFill>
                  <a:srgbClr val="221E1F"/>
                </a:solidFill>
                <a:latin typeface="Trebuchet MS" panose="020B0603020202020204" pitchFamily="34" charset="0"/>
              </a:rPr>
              <a:t>breathe</a:t>
            </a:r>
          </a:p>
          <a:p>
            <a:pPr>
              <a:defRPr/>
            </a:pPr>
            <a:endParaRPr lang="en-US" sz="2200" dirty="0">
              <a:solidFill>
                <a:srgbClr val="221E1F"/>
              </a:solidFill>
              <a:latin typeface="Trebuchet MS" panose="020B0603020202020204" pitchFamily="34" charset="0"/>
            </a:endParaRPr>
          </a:p>
          <a:p>
            <a:pPr marL="285750" indent="-285750">
              <a:buFont typeface="Arial" panose="020B0604020202020204" pitchFamily="34" charset="0"/>
              <a:buChar char="•"/>
              <a:defRPr/>
            </a:pPr>
            <a:r>
              <a:rPr lang="en-US" sz="2200" dirty="0">
                <a:solidFill>
                  <a:srgbClr val="221E1F"/>
                </a:solidFill>
                <a:latin typeface="Trebuchet MS" panose="020B0603020202020204" pitchFamily="34" charset="0"/>
              </a:rPr>
              <a:t>Breakdown of skin on face or knees because of rubbing on the linen. This can also happen if baby is unable to </a:t>
            </a:r>
            <a:r>
              <a:rPr lang="en-US" sz="2200" dirty="0" smtClean="0">
                <a:solidFill>
                  <a:srgbClr val="221E1F"/>
                </a:solidFill>
                <a:latin typeface="Trebuchet MS" panose="020B0603020202020204" pitchFamily="34" charset="0"/>
              </a:rPr>
              <a:t>self-console</a:t>
            </a:r>
            <a:br>
              <a:rPr lang="en-US" sz="2200" dirty="0" smtClean="0">
                <a:solidFill>
                  <a:srgbClr val="221E1F"/>
                </a:solidFill>
                <a:latin typeface="Trebuchet MS" panose="020B0603020202020204" pitchFamily="34" charset="0"/>
              </a:rPr>
            </a:br>
            <a:endParaRPr lang="en-US" sz="2200" dirty="0">
              <a:solidFill>
                <a:srgbClr val="221E1F"/>
              </a:solidFill>
              <a:latin typeface="Trebuchet MS" panose="020B0603020202020204" pitchFamily="34" charset="0"/>
            </a:endParaRPr>
          </a:p>
          <a:p>
            <a:pPr marL="285750" indent="-285750">
              <a:buFont typeface="Arial" panose="020B0604020202020204" pitchFamily="34" charset="0"/>
              <a:buChar char="•"/>
              <a:defRPr/>
            </a:pPr>
            <a:r>
              <a:rPr lang="en-US" sz="2200" dirty="0">
                <a:solidFill>
                  <a:srgbClr val="221E1F"/>
                </a:solidFill>
                <a:latin typeface="Trebuchet MS" panose="020B0603020202020204" pitchFamily="34" charset="0"/>
              </a:rPr>
              <a:t>Possible seizures</a:t>
            </a:r>
          </a:p>
        </p:txBody>
      </p:sp>
      <p:sp>
        <p:nvSpPr>
          <p:cNvPr id="2" name="Rectangle 1"/>
          <p:cNvSpPr/>
          <p:nvPr/>
        </p:nvSpPr>
        <p:spPr>
          <a:xfrm>
            <a:off x="329176" y="5631326"/>
            <a:ext cx="6397087" cy="369332"/>
          </a:xfrm>
          <a:prstGeom prst="rect">
            <a:avLst/>
          </a:prstGeom>
        </p:spPr>
        <p:txBody>
          <a:bodyPr wrap="square">
            <a:spAutoFit/>
          </a:bodyPr>
          <a:lstStyle/>
          <a:p>
            <a:pPr lvl="0" eaLnBrk="1" hangingPunct="1">
              <a:spcBef>
                <a:spcPct val="30000"/>
              </a:spcBef>
              <a:defRPr/>
            </a:pPr>
            <a:r>
              <a:rPr lang="en-US" i="1" dirty="0">
                <a:solidFill>
                  <a:srgbClr val="000000"/>
                </a:solidFill>
                <a:latin typeface="Trebuchet MS" panose="020B0603020202020204" pitchFamily="34" charset="0"/>
              </a:rPr>
              <a:t>*Use a modified NAS scoring system (eg, Finnegan’s, NWIS)</a:t>
            </a:r>
          </a:p>
        </p:txBody>
      </p:sp>
      <p:sp>
        <p:nvSpPr>
          <p:cNvPr id="4" name="Title 3"/>
          <p:cNvSpPr>
            <a:spLocks noGrp="1"/>
          </p:cNvSpPr>
          <p:nvPr>
            <p:ph type="title"/>
          </p:nvPr>
        </p:nvSpPr>
        <p:spPr/>
        <p:txBody>
          <a:bodyPr/>
          <a:lstStyle/>
          <a:p>
            <a:r>
              <a:rPr lang="en-US" dirty="0"/>
              <a:t>NAS: Signs to Watch For</a:t>
            </a:r>
          </a:p>
        </p:txBody>
      </p:sp>
      <p:sp>
        <p:nvSpPr>
          <p:cNvPr id="3" name="Footer Placeholder 2"/>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7" name="Rectangle 6"/>
          <p:cNvSpPr/>
          <p:nvPr/>
        </p:nvSpPr>
        <p:spPr>
          <a:xfrm>
            <a:off x="307221" y="5127552"/>
            <a:ext cx="6397087" cy="261610"/>
          </a:xfrm>
          <a:prstGeom prst="rect">
            <a:avLst/>
          </a:prstGeom>
        </p:spPr>
        <p:txBody>
          <a:bodyPr wrap="square">
            <a:spAutoFit/>
          </a:bodyPr>
          <a:lstStyle/>
          <a:p>
            <a:pPr lvl="0" eaLnBrk="1" hangingPunct="1">
              <a:spcBef>
                <a:spcPct val="30000"/>
              </a:spcBef>
              <a:defRPr/>
            </a:pPr>
            <a:r>
              <a:rPr lang="en-US" sz="1100" dirty="0">
                <a:solidFill>
                  <a:srgbClr val="000000"/>
                </a:solidFill>
                <a:latin typeface="Trebuchet MS" panose="020B0603020202020204" pitchFamily="34" charset="0"/>
              </a:rPr>
              <a:t>Source: Catholic Health Women Care NAS Pamphlet</a:t>
            </a:r>
          </a:p>
        </p:txBody>
      </p:sp>
    </p:spTree>
    <p:extLst>
      <p:ext uri="{BB962C8B-B14F-4D97-AF65-F5344CB8AC3E}">
        <p14:creationId xmlns:p14="http://schemas.microsoft.com/office/powerpoint/2010/main" val="215585260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07221" y="1382172"/>
            <a:ext cx="8608449" cy="3139321"/>
          </a:xfrm>
          <a:prstGeom prst="rect">
            <a:avLst/>
          </a:prstGeom>
        </p:spPr>
        <p:style>
          <a:lnRef idx="2">
            <a:schemeClr val="accent4"/>
          </a:lnRef>
          <a:fillRef idx="1">
            <a:schemeClr val="lt1"/>
          </a:fillRef>
          <a:effectRef idx="0">
            <a:schemeClr val="accent4"/>
          </a:effectRef>
          <a:fontRef idx="minor">
            <a:schemeClr val="dk1"/>
          </a:fontRef>
        </p:style>
        <p:txBody>
          <a:bodyPr wrap="square" numCol="1">
            <a:spAutoFit/>
          </a:bodyPr>
          <a:lstStyle/>
          <a:p>
            <a:pPr marL="285750" indent="-285750">
              <a:buFont typeface="Arial" panose="020B0604020202020204" pitchFamily="34" charset="0"/>
              <a:buChar char="•"/>
              <a:defRPr/>
            </a:pPr>
            <a:r>
              <a:rPr lang="en-US" sz="2200" dirty="0" smtClean="0">
                <a:solidFill>
                  <a:srgbClr val="221E1F"/>
                </a:solidFill>
                <a:latin typeface="Trebuchet MS" panose="020B0603020202020204" pitchFamily="34" charset="0"/>
              </a:rPr>
              <a:t>Swaddling</a:t>
            </a:r>
          </a:p>
          <a:p>
            <a:pPr>
              <a:defRPr/>
            </a:pPr>
            <a:endParaRPr lang="en-US" sz="2200" dirty="0">
              <a:solidFill>
                <a:srgbClr val="221E1F"/>
              </a:solidFill>
              <a:latin typeface="Trebuchet MS" panose="020B0603020202020204" pitchFamily="34" charset="0"/>
            </a:endParaRPr>
          </a:p>
          <a:p>
            <a:pPr marL="285750" indent="-285750">
              <a:buFont typeface="Arial" panose="020B0604020202020204" pitchFamily="34" charset="0"/>
              <a:buChar char="•"/>
              <a:defRPr/>
            </a:pPr>
            <a:r>
              <a:rPr lang="en-US" sz="2200" dirty="0" smtClean="0">
                <a:solidFill>
                  <a:srgbClr val="221E1F"/>
                </a:solidFill>
                <a:latin typeface="Trebuchet MS" panose="020B0603020202020204" pitchFamily="34" charset="0"/>
              </a:rPr>
              <a:t>Cuddling</a:t>
            </a:r>
          </a:p>
          <a:p>
            <a:pPr>
              <a:defRPr/>
            </a:pPr>
            <a:endParaRPr lang="en-US" sz="2200" dirty="0">
              <a:solidFill>
                <a:srgbClr val="221E1F"/>
              </a:solidFill>
              <a:latin typeface="Trebuchet MS" panose="020B0603020202020204" pitchFamily="34" charset="0"/>
            </a:endParaRPr>
          </a:p>
          <a:p>
            <a:pPr marL="285750" indent="-285750">
              <a:buFont typeface="Arial" panose="020B0604020202020204" pitchFamily="34" charset="0"/>
              <a:buChar char="•"/>
              <a:defRPr/>
            </a:pPr>
            <a:r>
              <a:rPr lang="en-US" sz="2200" dirty="0">
                <a:solidFill>
                  <a:srgbClr val="221E1F"/>
                </a:solidFill>
                <a:latin typeface="Trebuchet MS" panose="020B0603020202020204" pitchFamily="34" charset="0"/>
              </a:rPr>
              <a:t>Movement but with minimal sound and </a:t>
            </a:r>
            <a:r>
              <a:rPr lang="en-US" sz="2200" dirty="0" smtClean="0">
                <a:solidFill>
                  <a:srgbClr val="221E1F"/>
                </a:solidFill>
                <a:latin typeface="Trebuchet MS" panose="020B0603020202020204" pitchFamily="34" charset="0"/>
              </a:rPr>
              <a:t>light</a:t>
            </a:r>
          </a:p>
          <a:p>
            <a:pPr>
              <a:defRPr/>
            </a:pPr>
            <a:endParaRPr lang="en-US" sz="2200" dirty="0">
              <a:solidFill>
                <a:srgbClr val="221E1F"/>
              </a:solidFill>
              <a:latin typeface="Trebuchet MS" panose="020B0603020202020204" pitchFamily="34" charset="0"/>
            </a:endParaRPr>
          </a:p>
          <a:p>
            <a:pPr marL="285750" indent="-285750">
              <a:buFont typeface="Arial" panose="020B0604020202020204" pitchFamily="34" charset="0"/>
              <a:buChar char="•"/>
              <a:defRPr/>
            </a:pPr>
            <a:r>
              <a:rPr lang="en-US" sz="2200" dirty="0">
                <a:solidFill>
                  <a:srgbClr val="221E1F"/>
                </a:solidFill>
                <a:latin typeface="Trebuchet MS" panose="020B0603020202020204" pitchFamily="34" charset="0"/>
              </a:rPr>
              <a:t>Pharmacological interventions including </a:t>
            </a:r>
            <a:r>
              <a:rPr lang="en-US" sz="2200" dirty="0" smtClean="0">
                <a:solidFill>
                  <a:srgbClr val="221E1F"/>
                </a:solidFill>
                <a:latin typeface="Trebuchet MS" panose="020B0603020202020204" pitchFamily="34" charset="0"/>
              </a:rPr>
              <a:t>morphine</a:t>
            </a:r>
          </a:p>
          <a:p>
            <a:pPr>
              <a:defRPr/>
            </a:pPr>
            <a:endParaRPr lang="en-US" sz="2200" dirty="0">
              <a:solidFill>
                <a:srgbClr val="221E1F"/>
              </a:solidFill>
              <a:latin typeface="Trebuchet MS" panose="020B0603020202020204" pitchFamily="34" charset="0"/>
            </a:endParaRPr>
          </a:p>
          <a:p>
            <a:pPr marL="285750" indent="-285750">
              <a:buFont typeface="Arial" panose="020B0604020202020204" pitchFamily="34" charset="0"/>
              <a:buChar char="•"/>
              <a:defRPr/>
            </a:pPr>
            <a:r>
              <a:rPr lang="en-US" sz="2200" dirty="0">
                <a:solidFill>
                  <a:srgbClr val="221E1F"/>
                </a:solidFill>
                <a:latin typeface="Trebuchet MS" panose="020B0603020202020204" pitchFamily="34" charset="0"/>
              </a:rPr>
              <a:t>Bonding time with mom and/or dad</a:t>
            </a:r>
          </a:p>
        </p:txBody>
      </p:sp>
      <p:sp>
        <p:nvSpPr>
          <p:cNvPr id="2" name="Rectangle 1"/>
          <p:cNvSpPr/>
          <p:nvPr/>
        </p:nvSpPr>
        <p:spPr>
          <a:xfrm>
            <a:off x="329176" y="5631326"/>
            <a:ext cx="6397087" cy="369332"/>
          </a:xfrm>
          <a:prstGeom prst="rect">
            <a:avLst/>
          </a:prstGeom>
        </p:spPr>
        <p:txBody>
          <a:bodyPr wrap="square">
            <a:spAutoFit/>
          </a:bodyPr>
          <a:lstStyle/>
          <a:p>
            <a:pPr lvl="0" eaLnBrk="1" hangingPunct="1">
              <a:spcBef>
                <a:spcPct val="30000"/>
              </a:spcBef>
              <a:defRPr/>
            </a:pPr>
            <a:r>
              <a:rPr lang="en-US" i="1" dirty="0">
                <a:solidFill>
                  <a:srgbClr val="000000"/>
                </a:solidFill>
                <a:latin typeface="Trebuchet MS" panose="020B0603020202020204" pitchFamily="34" charset="0"/>
              </a:rPr>
              <a:t>*Use a modified NAS scoring system (eg, Finnegan’s, NWIS)</a:t>
            </a:r>
          </a:p>
        </p:txBody>
      </p:sp>
      <p:sp>
        <p:nvSpPr>
          <p:cNvPr id="4" name="Title 3"/>
          <p:cNvSpPr>
            <a:spLocks noGrp="1"/>
          </p:cNvSpPr>
          <p:nvPr>
            <p:ph type="title"/>
          </p:nvPr>
        </p:nvSpPr>
        <p:spPr>
          <a:xfrm>
            <a:off x="518600" y="0"/>
            <a:ext cx="8229600" cy="980501"/>
          </a:xfrm>
        </p:spPr>
        <p:txBody>
          <a:bodyPr/>
          <a:lstStyle/>
          <a:p>
            <a:r>
              <a:rPr lang="en-US" dirty="0" smtClean="0"/>
              <a:t>Treatment Options for NAS</a:t>
            </a:r>
            <a:endParaRPr lang="en-US" dirty="0"/>
          </a:p>
        </p:txBody>
      </p:sp>
      <p:sp>
        <p:nvSpPr>
          <p:cNvPr id="3" name="Footer Placeholder 2"/>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8" name="Rectangle 7"/>
          <p:cNvSpPr/>
          <p:nvPr/>
        </p:nvSpPr>
        <p:spPr>
          <a:xfrm>
            <a:off x="307221" y="5127552"/>
            <a:ext cx="6397087" cy="261610"/>
          </a:xfrm>
          <a:prstGeom prst="rect">
            <a:avLst/>
          </a:prstGeom>
        </p:spPr>
        <p:txBody>
          <a:bodyPr wrap="square">
            <a:spAutoFit/>
          </a:bodyPr>
          <a:lstStyle/>
          <a:p>
            <a:pPr lvl="0" eaLnBrk="1" hangingPunct="1">
              <a:spcBef>
                <a:spcPct val="30000"/>
              </a:spcBef>
              <a:defRPr/>
            </a:pPr>
            <a:r>
              <a:rPr lang="en-US" sz="1100" dirty="0">
                <a:solidFill>
                  <a:srgbClr val="000000"/>
                </a:solidFill>
                <a:latin typeface="Trebuchet MS" panose="020B0603020202020204" pitchFamily="34" charset="0"/>
              </a:rPr>
              <a:t>Source: Catholic Health Women Care NAS Pamphlet</a:t>
            </a:r>
          </a:p>
        </p:txBody>
      </p:sp>
    </p:spTree>
    <p:extLst>
      <p:ext uri="{BB962C8B-B14F-4D97-AF65-F5344CB8AC3E}">
        <p14:creationId xmlns:p14="http://schemas.microsoft.com/office/powerpoint/2010/main" val="42137011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
          <p:cNvPicPr>
            <a:picLocks noChangeAspect="1"/>
          </p:cNvPicPr>
          <p:nvPr/>
        </p:nvPicPr>
        <p:blipFill>
          <a:blip r:embed="rId3"/>
          <a:srcRect/>
          <a:stretch>
            <a:fillRect/>
          </a:stretch>
        </p:blipFill>
        <p:spPr bwMode="auto">
          <a:xfrm>
            <a:off x="1485900" y="946652"/>
            <a:ext cx="2941637" cy="46240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p:cNvPicPr>
            <a:picLocks noChangeAspect="1"/>
          </p:cNvPicPr>
          <p:nvPr/>
        </p:nvPicPr>
        <p:blipFill>
          <a:blip r:embed="rId4"/>
          <a:srcRect/>
          <a:stretch>
            <a:fillRect/>
          </a:stretch>
        </p:blipFill>
        <p:spPr bwMode="auto">
          <a:xfrm>
            <a:off x="5125689" y="946652"/>
            <a:ext cx="2136775" cy="53990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Rectangle 6"/>
          <p:cNvSpPr>
            <a:spLocks noChangeArrowheads="1"/>
          </p:cNvSpPr>
          <p:nvPr/>
        </p:nvSpPr>
        <p:spPr bwMode="auto">
          <a:xfrm>
            <a:off x="1485900" y="388785"/>
            <a:ext cx="5883275" cy="458788"/>
          </a:xfrm>
          <a:prstGeom prst="rect">
            <a:avLst/>
          </a:prstGeom>
          <a:solidFill>
            <a:srgbClr val="1E92A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07000"/>
              </a:lnSpc>
              <a:spcAft>
                <a:spcPts val="800"/>
              </a:spcAft>
            </a:pPr>
            <a:r>
              <a:rPr lang="en-US" altLang="en-US" sz="2400"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Resources</a:t>
            </a:r>
          </a:p>
        </p:txBody>
      </p:sp>
      <p:sp>
        <p:nvSpPr>
          <p:cNvPr id="7" name="Rectangle 3"/>
          <p:cNvSpPr>
            <a:spLocks noChangeArrowheads="1"/>
          </p:cNvSpPr>
          <p:nvPr/>
        </p:nvSpPr>
        <p:spPr bwMode="auto">
          <a:xfrm>
            <a:off x="1895566" y="5796865"/>
            <a:ext cx="212230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1100" dirty="0">
                <a:latin typeface="Trebuchet MS" panose="020B0603020202020204" pitchFamily="34" charset="0"/>
              </a:rPr>
              <a:t>Sources: Catholic Health </a:t>
            </a:r>
            <a:r>
              <a:rPr lang="en-US" altLang="en-US" sz="1100" dirty="0" smtClean="0">
                <a:latin typeface="Trebuchet MS" panose="020B0603020202020204" pitchFamily="34" charset="0"/>
              </a:rPr>
              <a:t>National </a:t>
            </a:r>
            <a:r>
              <a:rPr lang="en-US" altLang="en-US" sz="1100" dirty="0">
                <a:latin typeface="Trebuchet MS" panose="020B0603020202020204" pitchFamily="34" charset="0"/>
              </a:rPr>
              <a:t>Perinatal Association</a:t>
            </a:r>
          </a:p>
        </p:txBody>
      </p:sp>
      <p:sp>
        <p:nvSpPr>
          <p:cNvPr id="2" name="Footer Placeholder 1"/>
          <p:cNvSpPr>
            <a:spLocks noGrp="1"/>
          </p:cNvSpPr>
          <p:nvPr>
            <p:ph type="ftr" sz="quarter" idx="11"/>
          </p:nvPr>
        </p:nvSpPr>
        <p:spPr>
          <a:xfrm>
            <a:off x="747252" y="6444886"/>
            <a:ext cx="7455052" cy="225203"/>
          </a:xfrm>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59</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483" name="Group 3"/>
          <p:cNvGrpSpPr>
            <a:grpSpLocks/>
          </p:cNvGrpSpPr>
          <p:nvPr/>
        </p:nvGrpSpPr>
        <p:grpSpPr bwMode="auto">
          <a:xfrm>
            <a:off x="883297" y="643317"/>
            <a:ext cx="6193875" cy="5940697"/>
            <a:chOff x="1824" y="633"/>
            <a:chExt cx="2834" cy="2849"/>
          </a:xfrm>
        </p:grpSpPr>
        <p:sp>
          <p:nvSpPr>
            <p:cNvPr id="20488" name="Puzzle3"/>
            <p:cNvSpPr>
              <a:spLocks noEditPoints="1" noChangeArrowheads="1"/>
            </p:cNvSpPr>
            <p:nvPr/>
          </p:nvSpPr>
          <p:spPr bwMode="auto">
            <a:xfrm>
              <a:off x="3204" y="633"/>
              <a:ext cx="1114" cy="1514"/>
            </a:xfrm>
            <a:custGeom>
              <a:avLst/>
              <a:gdLst>
                <a:gd name="T0" fmla="*/ 536 w 21600"/>
                <a:gd name="T1" fmla="*/ 1108 h 21600"/>
                <a:gd name="T2" fmla="*/ 1060 w 21600"/>
                <a:gd name="T3" fmla="*/ 1478 h 21600"/>
                <a:gd name="T4" fmla="*/ 680 w 21600"/>
                <a:gd name="T5" fmla="*/ 967 h 21600"/>
                <a:gd name="T6" fmla="*/ 1060 w 21600"/>
                <a:gd name="T7" fmla="*/ 492 h 21600"/>
                <a:gd name="T8" fmla="*/ 542 w 21600"/>
                <a:gd name="T9" fmla="*/ 4 h 21600"/>
                <a:gd name="T10" fmla="*/ 36 w 21600"/>
                <a:gd name="T11" fmla="*/ 477 h 21600"/>
                <a:gd name="T12" fmla="*/ 416 w 21600"/>
                <a:gd name="T13" fmla="*/ 948 h 21600"/>
                <a:gd name="T14" fmla="*/ 36 w 21600"/>
                <a:gd name="T15" fmla="*/ 1478 h 21600"/>
                <a:gd name="T16" fmla="*/ 0 60000 65536"/>
                <a:gd name="T17" fmla="*/ 0 60000 65536"/>
                <a:gd name="T18" fmla="*/ 0 60000 65536"/>
                <a:gd name="T19" fmla="*/ 0 60000 65536"/>
                <a:gd name="T20" fmla="*/ 0 60000 65536"/>
                <a:gd name="T21" fmla="*/ 0 60000 65536"/>
                <a:gd name="T22" fmla="*/ 0 60000 65536"/>
                <a:gd name="T23" fmla="*/ 0 60000 65536"/>
                <a:gd name="T24" fmla="*/ 2269 w 21600"/>
                <a:gd name="T25" fmla="*/ 7718 h 21600"/>
                <a:gd name="T26" fmla="*/ 19157 w 21600"/>
                <a:gd name="T27" fmla="*/ 20230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6625" y="20892"/>
                  </a:moveTo>
                  <a:lnTo>
                    <a:pt x="7105" y="21023"/>
                  </a:lnTo>
                  <a:lnTo>
                    <a:pt x="7513" y="21088"/>
                  </a:lnTo>
                  <a:lnTo>
                    <a:pt x="7922" y="21115"/>
                  </a:lnTo>
                  <a:lnTo>
                    <a:pt x="8242" y="21115"/>
                  </a:lnTo>
                  <a:lnTo>
                    <a:pt x="8544" y="21062"/>
                  </a:lnTo>
                  <a:lnTo>
                    <a:pt x="8810" y="20997"/>
                  </a:lnTo>
                  <a:lnTo>
                    <a:pt x="9023" y="20892"/>
                  </a:lnTo>
                  <a:lnTo>
                    <a:pt x="9148" y="20761"/>
                  </a:lnTo>
                  <a:lnTo>
                    <a:pt x="9290" y="20616"/>
                  </a:lnTo>
                  <a:lnTo>
                    <a:pt x="9361" y="20459"/>
                  </a:lnTo>
                  <a:lnTo>
                    <a:pt x="9396" y="20289"/>
                  </a:lnTo>
                  <a:lnTo>
                    <a:pt x="9396" y="20092"/>
                  </a:lnTo>
                  <a:lnTo>
                    <a:pt x="9325" y="19909"/>
                  </a:lnTo>
                  <a:lnTo>
                    <a:pt x="9219" y="19738"/>
                  </a:lnTo>
                  <a:lnTo>
                    <a:pt x="9094" y="19555"/>
                  </a:lnTo>
                  <a:lnTo>
                    <a:pt x="8917" y="19384"/>
                  </a:lnTo>
                  <a:lnTo>
                    <a:pt x="8650" y="19162"/>
                  </a:lnTo>
                  <a:lnTo>
                    <a:pt x="8437" y="18900"/>
                  </a:lnTo>
                  <a:lnTo>
                    <a:pt x="8277" y="18624"/>
                  </a:lnTo>
                  <a:lnTo>
                    <a:pt x="8135" y="18349"/>
                  </a:lnTo>
                  <a:lnTo>
                    <a:pt x="8028" y="18048"/>
                  </a:lnTo>
                  <a:lnTo>
                    <a:pt x="7993" y="17746"/>
                  </a:lnTo>
                  <a:lnTo>
                    <a:pt x="7993" y="17471"/>
                  </a:lnTo>
                  <a:lnTo>
                    <a:pt x="8028" y="17169"/>
                  </a:lnTo>
                  <a:lnTo>
                    <a:pt x="8135" y="16920"/>
                  </a:lnTo>
                  <a:lnTo>
                    <a:pt x="8277" y="16671"/>
                  </a:lnTo>
                  <a:lnTo>
                    <a:pt x="8366" y="16540"/>
                  </a:lnTo>
                  <a:lnTo>
                    <a:pt x="8473" y="16409"/>
                  </a:lnTo>
                  <a:lnTo>
                    <a:pt x="8615" y="16317"/>
                  </a:lnTo>
                  <a:lnTo>
                    <a:pt x="8739" y="16213"/>
                  </a:lnTo>
                  <a:lnTo>
                    <a:pt x="8881" y="16134"/>
                  </a:lnTo>
                  <a:lnTo>
                    <a:pt x="9059" y="16055"/>
                  </a:lnTo>
                  <a:lnTo>
                    <a:pt x="9254" y="15990"/>
                  </a:lnTo>
                  <a:lnTo>
                    <a:pt x="9432" y="15911"/>
                  </a:lnTo>
                  <a:lnTo>
                    <a:pt x="9663" y="15885"/>
                  </a:lnTo>
                  <a:lnTo>
                    <a:pt x="9876" y="15833"/>
                  </a:lnTo>
                  <a:lnTo>
                    <a:pt x="10142" y="15806"/>
                  </a:lnTo>
                  <a:lnTo>
                    <a:pt x="10391" y="15806"/>
                  </a:lnTo>
                  <a:lnTo>
                    <a:pt x="10728" y="15806"/>
                  </a:lnTo>
                  <a:lnTo>
                    <a:pt x="10995" y="15806"/>
                  </a:lnTo>
                  <a:lnTo>
                    <a:pt x="11279" y="15833"/>
                  </a:lnTo>
                  <a:lnTo>
                    <a:pt x="11546" y="15885"/>
                  </a:lnTo>
                  <a:lnTo>
                    <a:pt x="11776" y="15937"/>
                  </a:lnTo>
                  <a:lnTo>
                    <a:pt x="12025" y="15990"/>
                  </a:lnTo>
                  <a:lnTo>
                    <a:pt x="12221" y="16055"/>
                  </a:lnTo>
                  <a:lnTo>
                    <a:pt x="12434" y="16134"/>
                  </a:lnTo>
                  <a:lnTo>
                    <a:pt x="12611" y="16213"/>
                  </a:lnTo>
                  <a:lnTo>
                    <a:pt x="12771" y="16317"/>
                  </a:lnTo>
                  <a:lnTo>
                    <a:pt x="12913" y="16409"/>
                  </a:lnTo>
                  <a:lnTo>
                    <a:pt x="13038" y="16514"/>
                  </a:lnTo>
                  <a:lnTo>
                    <a:pt x="13251" y="16737"/>
                  </a:lnTo>
                  <a:lnTo>
                    <a:pt x="13428" y="16986"/>
                  </a:lnTo>
                  <a:lnTo>
                    <a:pt x="13517" y="17248"/>
                  </a:lnTo>
                  <a:lnTo>
                    <a:pt x="13588" y="17523"/>
                  </a:lnTo>
                  <a:lnTo>
                    <a:pt x="13588" y="17799"/>
                  </a:lnTo>
                  <a:lnTo>
                    <a:pt x="13517" y="18074"/>
                  </a:lnTo>
                  <a:lnTo>
                    <a:pt x="13428" y="18323"/>
                  </a:lnTo>
                  <a:lnTo>
                    <a:pt x="13286" y="18572"/>
                  </a:lnTo>
                  <a:lnTo>
                    <a:pt x="13109" y="18808"/>
                  </a:lnTo>
                  <a:lnTo>
                    <a:pt x="12878" y="19031"/>
                  </a:lnTo>
                  <a:lnTo>
                    <a:pt x="12434" y="19411"/>
                  </a:lnTo>
                  <a:lnTo>
                    <a:pt x="12132" y="19738"/>
                  </a:lnTo>
                  <a:lnTo>
                    <a:pt x="12025" y="19856"/>
                  </a:lnTo>
                  <a:lnTo>
                    <a:pt x="11919" y="20014"/>
                  </a:lnTo>
                  <a:lnTo>
                    <a:pt x="11883" y="20132"/>
                  </a:lnTo>
                  <a:lnTo>
                    <a:pt x="11883" y="20263"/>
                  </a:lnTo>
                  <a:lnTo>
                    <a:pt x="11883" y="20394"/>
                  </a:lnTo>
                  <a:lnTo>
                    <a:pt x="11954" y="20485"/>
                  </a:lnTo>
                  <a:lnTo>
                    <a:pt x="12061" y="20590"/>
                  </a:lnTo>
                  <a:lnTo>
                    <a:pt x="12185" y="20695"/>
                  </a:lnTo>
                  <a:lnTo>
                    <a:pt x="12327" y="20787"/>
                  </a:lnTo>
                  <a:lnTo>
                    <a:pt x="12540" y="20892"/>
                  </a:lnTo>
                  <a:lnTo>
                    <a:pt x="12771" y="20997"/>
                  </a:lnTo>
                  <a:lnTo>
                    <a:pt x="13073" y="21088"/>
                  </a:lnTo>
                  <a:lnTo>
                    <a:pt x="13428" y="21193"/>
                  </a:lnTo>
                  <a:lnTo>
                    <a:pt x="13873" y="21298"/>
                  </a:lnTo>
                  <a:lnTo>
                    <a:pt x="14317" y="21390"/>
                  </a:lnTo>
                  <a:lnTo>
                    <a:pt x="14778" y="21468"/>
                  </a:lnTo>
                  <a:lnTo>
                    <a:pt x="15294" y="21547"/>
                  </a:lnTo>
                  <a:lnTo>
                    <a:pt x="15809" y="21600"/>
                  </a:lnTo>
                  <a:lnTo>
                    <a:pt x="16359" y="21652"/>
                  </a:lnTo>
                  <a:lnTo>
                    <a:pt x="16875" y="21678"/>
                  </a:lnTo>
                  <a:lnTo>
                    <a:pt x="17407" y="21678"/>
                  </a:lnTo>
                  <a:lnTo>
                    <a:pt x="17958" y="21678"/>
                  </a:lnTo>
                  <a:lnTo>
                    <a:pt x="18473" y="21652"/>
                  </a:lnTo>
                  <a:lnTo>
                    <a:pt x="18953" y="21573"/>
                  </a:lnTo>
                  <a:lnTo>
                    <a:pt x="19397" y="21495"/>
                  </a:lnTo>
                  <a:lnTo>
                    <a:pt x="19841" y="21390"/>
                  </a:lnTo>
                  <a:lnTo>
                    <a:pt x="20214" y="21272"/>
                  </a:lnTo>
                  <a:lnTo>
                    <a:pt x="20551" y="21088"/>
                  </a:lnTo>
                  <a:lnTo>
                    <a:pt x="20480" y="20787"/>
                  </a:lnTo>
                  <a:lnTo>
                    <a:pt x="20409" y="20485"/>
                  </a:lnTo>
                  <a:lnTo>
                    <a:pt x="20356" y="20158"/>
                  </a:lnTo>
                  <a:lnTo>
                    <a:pt x="20356" y="19804"/>
                  </a:lnTo>
                  <a:lnTo>
                    <a:pt x="20321" y="19083"/>
                  </a:lnTo>
                  <a:lnTo>
                    <a:pt x="20356" y="18349"/>
                  </a:lnTo>
                  <a:lnTo>
                    <a:pt x="20409" y="17641"/>
                  </a:lnTo>
                  <a:lnTo>
                    <a:pt x="20480" y="17012"/>
                  </a:lnTo>
                  <a:lnTo>
                    <a:pt x="20551" y="16488"/>
                  </a:lnTo>
                  <a:lnTo>
                    <a:pt x="20551" y="16055"/>
                  </a:lnTo>
                  <a:lnTo>
                    <a:pt x="20551" y="15911"/>
                  </a:lnTo>
                  <a:lnTo>
                    <a:pt x="20445" y="15754"/>
                  </a:lnTo>
                  <a:lnTo>
                    <a:pt x="20356" y="15610"/>
                  </a:lnTo>
                  <a:lnTo>
                    <a:pt x="20178" y="15452"/>
                  </a:lnTo>
                  <a:lnTo>
                    <a:pt x="20001" y="15334"/>
                  </a:lnTo>
                  <a:lnTo>
                    <a:pt x="19770" y="15230"/>
                  </a:lnTo>
                  <a:lnTo>
                    <a:pt x="19521" y="15125"/>
                  </a:lnTo>
                  <a:lnTo>
                    <a:pt x="19290" y="15059"/>
                  </a:lnTo>
                  <a:lnTo>
                    <a:pt x="19024" y="15007"/>
                  </a:lnTo>
                  <a:lnTo>
                    <a:pt x="18740" y="14954"/>
                  </a:lnTo>
                  <a:lnTo>
                    <a:pt x="18509" y="14954"/>
                  </a:lnTo>
                  <a:lnTo>
                    <a:pt x="18225" y="14954"/>
                  </a:lnTo>
                  <a:lnTo>
                    <a:pt x="17994" y="15007"/>
                  </a:lnTo>
                  <a:lnTo>
                    <a:pt x="17763" y="15085"/>
                  </a:lnTo>
                  <a:lnTo>
                    <a:pt x="17550" y="15177"/>
                  </a:lnTo>
                  <a:lnTo>
                    <a:pt x="17372" y="15308"/>
                  </a:lnTo>
                  <a:lnTo>
                    <a:pt x="17176" y="15426"/>
                  </a:lnTo>
                  <a:lnTo>
                    <a:pt x="16928" y="15557"/>
                  </a:lnTo>
                  <a:lnTo>
                    <a:pt x="16661" y="15636"/>
                  </a:lnTo>
                  <a:lnTo>
                    <a:pt x="16359" y="15688"/>
                  </a:lnTo>
                  <a:lnTo>
                    <a:pt x="16022" y="15715"/>
                  </a:lnTo>
                  <a:lnTo>
                    <a:pt x="15667" y="15688"/>
                  </a:lnTo>
                  <a:lnTo>
                    <a:pt x="15294" y="15662"/>
                  </a:lnTo>
                  <a:lnTo>
                    <a:pt x="14956" y="15583"/>
                  </a:lnTo>
                  <a:lnTo>
                    <a:pt x="14619" y="15479"/>
                  </a:lnTo>
                  <a:lnTo>
                    <a:pt x="14281" y="15334"/>
                  </a:lnTo>
                  <a:lnTo>
                    <a:pt x="13961" y="15177"/>
                  </a:lnTo>
                  <a:lnTo>
                    <a:pt x="13695" y="14981"/>
                  </a:lnTo>
                  <a:lnTo>
                    <a:pt x="13588" y="14850"/>
                  </a:lnTo>
                  <a:lnTo>
                    <a:pt x="13482" y="14732"/>
                  </a:lnTo>
                  <a:lnTo>
                    <a:pt x="13393" y="14600"/>
                  </a:lnTo>
                  <a:lnTo>
                    <a:pt x="13322" y="14456"/>
                  </a:lnTo>
                  <a:lnTo>
                    <a:pt x="13251" y="14299"/>
                  </a:lnTo>
                  <a:lnTo>
                    <a:pt x="13215" y="14155"/>
                  </a:lnTo>
                  <a:lnTo>
                    <a:pt x="13180" y="13971"/>
                  </a:lnTo>
                  <a:lnTo>
                    <a:pt x="13180" y="13801"/>
                  </a:lnTo>
                  <a:lnTo>
                    <a:pt x="13180" y="13591"/>
                  </a:lnTo>
                  <a:lnTo>
                    <a:pt x="13215" y="13395"/>
                  </a:lnTo>
                  <a:lnTo>
                    <a:pt x="13251" y="13198"/>
                  </a:lnTo>
                  <a:lnTo>
                    <a:pt x="13322" y="13015"/>
                  </a:lnTo>
                  <a:lnTo>
                    <a:pt x="13393" y="12870"/>
                  </a:lnTo>
                  <a:lnTo>
                    <a:pt x="13482" y="12713"/>
                  </a:lnTo>
                  <a:lnTo>
                    <a:pt x="13588" y="12569"/>
                  </a:lnTo>
                  <a:lnTo>
                    <a:pt x="13730" y="12438"/>
                  </a:lnTo>
                  <a:lnTo>
                    <a:pt x="13997" y="12215"/>
                  </a:lnTo>
                  <a:lnTo>
                    <a:pt x="14334" y="12005"/>
                  </a:lnTo>
                  <a:lnTo>
                    <a:pt x="14690" y="11861"/>
                  </a:lnTo>
                  <a:lnTo>
                    <a:pt x="15063" y="11756"/>
                  </a:lnTo>
                  <a:lnTo>
                    <a:pt x="15436" y="11678"/>
                  </a:lnTo>
                  <a:lnTo>
                    <a:pt x="15809" y="11638"/>
                  </a:lnTo>
                  <a:lnTo>
                    <a:pt x="16182" y="11638"/>
                  </a:lnTo>
                  <a:lnTo>
                    <a:pt x="16555" y="11678"/>
                  </a:lnTo>
                  <a:lnTo>
                    <a:pt x="16910" y="11730"/>
                  </a:lnTo>
                  <a:lnTo>
                    <a:pt x="17248" y="11835"/>
                  </a:lnTo>
                  <a:lnTo>
                    <a:pt x="17514" y="11966"/>
                  </a:lnTo>
                  <a:lnTo>
                    <a:pt x="17763" y="12110"/>
                  </a:lnTo>
                  <a:lnTo>
                    <a:pt x="17887" y="12215"/>
                  </a:lnTo>
                  <a:lnTo>
                    <a:pt x="18065" y="12307"/>
                  </a:lnTo>
                  <a:lnTo>
                    <a:pt x="18260" y="12412"/>
                  </a:lnTo>
                  <a:lnTo>
                    <a:pt x="18438" y="12464"/>
                  </a:lnTo>
                  <a:lnTo>
                    <a:pt x="18669" y="12543"/>
                  </a:lnTo>
                  <a:lnTo>
                    <a:pt x="18882" y="12569"/>
                  </a:lnTo>
                  <a:lnTo>
                    <a:pt x="19113" y="12595"/>
                  </a:lnTo>
                  <a:lnTo>
                    <a:pt x="19361" y="12608"/>
                  </a:lnTo>
                  <a:lnTo>
                    <a:pt x="19592" y="12608"/>
                  </a:lnTo>
                  <a:lnTo>
                    <a:pt x="19841" y="12595"/>
                  </a:lnTo>
                  <a:lnTo>
                    <a:pt x="20072" y="12543"/>
                  </a:lnTo>
                  <a:lnTo>
                    <a:pt x="20321" y="12490"/>
                  </a:lnTo>
                  <a:lnTo>
                    <a:pt x="20551" y="12438"/>
                  </a:lnTo>
                  <a:lnTo>
                    <a:pt x="20800" y="12333"/>
                  </a:lnTo>
                  <a:lnTo>
                    <a:pt x="20996" y="12241"/>
                  </a:lnTo>
                  <a:lnTo>
                    <a:pt x="21244" y="12110"/>
                  </a:lnTo>
                  <a:lnTo>
                    <a:pt x="21298" y="12032"/>
                  </a:lnTo>
                  <a:lnTo>
                    <a:pt x="21404" y="11966"/>
                  </a:lnTo>
                  <a:lnTo>
                    <a:pt x="21475" y="11861"/>
                  </a:lnTo>
                  <a:lnTo>
                    <a:pt x="21511" y="11730"/>
                  </a:lnTo>
                  <a:lnTo>
                    <a:pt x="21617" y="11481"/>
                  </a:lnTo>
                  <a:lnTo>
                    <a:pt x="21653" y="11180"/>
                  </a:lnTo>
                  <a:lnTo>
                    <a:pt x="21653" y="10826"/>
                  </a:lnTo>
                  <a:lnTo>
                    <a:pt x="21653" y="10472"/>
                  </a:lnTo>
                  <a:lnTo>
                    <a:pt x="21582" y="10092"/>
                  </a:lnTo>
                  <a:lnTo>
                    <a:pt x="21511" y="9725"/>
                  </a:lnTo>
                  <a:lnTo>
                    <a:pt x="21298" y="8912"/>
                  </a:lnTo>
                  <a:lnTo>
                    <a:pt x="21067" y="8191"/>
                  </a:lnTo>
                  <a:lnTo>
                    <a:pt x="20800" y="7536"/>
                  </a:lnTo>
                  <a:lnTo>
                    <a:pt x="20551" y="7025"/>
                  </a:lnTo>
                  <a:lnTo>
                    <a:pt x="20001" y="7103"/>
                  </a:lnTo>
                  <a:lnTo>
                    <a:pt x="19432" y="7156"/>
                  </a:lnTo>
                  <a:lnTo>
                    <a:pt x="18846" y="7208"/>
                  </a:lnTo>
                  <a:lnTo>
                    <a:pt x="18225" y="7208"/>
                  </a:lnTo>
                  <a:lnTo>
                    <a:pt x="17656" y="7208"/>
                  </a:lnTo>
                  <a:lnTo>
                    <a:pt x="17070" y="7182"/>
                  </a:lnTo>
                  <a:lnTo>
                    <a:pt x="16484" y="7156"/>
                  </a:lnTo>
                  <a:lnTo>
                    <a:pt x="15986" y="7103"/>
                  </a:lnTo>
                  <a:lnTo>
                    <a:pt x="14992" y="6999"/>
                  </a:lnTo>
                  <a:lnTo>
                    <a:pt x="14210" y="6907"/>
                  </a:lnTo>
                  <a:lnTo>
                    <a:pt x="13695" y="6828"/>
                  </a:lnTo>
                  <a:lnTo>
                    <a:pt x="13517" y="6802"/>
                  </a:lnTo>
                  <a:lnTo>
                    <a:pt x="13073" y="6645"/>
                  </a:lnTo>
                  <a:lnTo>
                    <a:pt x="12700" y="6474"/>
                  </a:lnTo>
                  <a:lnTo>
                    <a:pt x="12363" y="6304"/>
                  </a:lnTo>
                  <a:lnTo>
                    <a:pt x="12132" y="6094"/>
                  </a:lnTo>
                  <a:lnTo>
                    <a:pt x="11919" y="5871"/>
                  </a:lnTo>
                  <a:lnTo>
                    <a:pt x="11776" y="5649"/>
                  </a:lnTo>
                  <a:lnTo>
                    <a:pt x="11688" y="5413"/>
                  </a:lnTo>
                  <a:lnTo>
                    <a:pt x="11617" y="5190"/>
                  </a:lnTo>
                  <a:lnTo>
                    <a:pt x="11617" y="4941"/>
                  </a:lnTo>
                  <a:lnTo>
                    <a:pt x="11652" y="4718"/>
                  </a:lnTo>
                  <a:lnTo>
                    <a:pt x="11723" y="4482"/>
                  </a:lnTo>
                  <a:lnTo>
                    <a:pt x="11812" y="4285"/>
                  </a:lnTo>
                  <a:lnTo>
                    <a:pt x="11919" y="4089"/>
                  </a:lnTo>
                  <a:lnTo>
                    <a:pt x="12096" y="3905"/>
                  </a:lnTo>
                  <a:lnTo>
                    <a:pt x="12292" y="3735"/>
                  </a:lnTo>
                  <a:lnTo>
                    <a:pt x="12505" y="3604"/>
                  </a:lnTo>
                  <a:lnTo>
                    <a:pt x="12700" y="3460"/>
                  </a:lnTo>
                  <a:lnTo>
                    <a:pt x="12878" y="3250"/>
                  </a:lnTo>
                  <a:lnTo>
                    <a:pt x="13038" y="3027"/>
                  </a:lnTo>
                  <a:lnTo>
                    <a:pt x="13180" y="2752"/>
                  </a:lnTo>
                  <a:lnTo>
                    <a:pt x="13286" y="2477"/>
                  </a:lnTo>
                  <a:lnTo>
                    <a:pt x="13322" y="2175"/>
                  </a:lnTo>
                  <a:lnTo>
                    <a:pt x="13357" y="1874"/>
                  </a:lnTo>
                  <a:lnTo>
                    <a:pt x="13286" y="1572"/>
                  </a:lnTo>
                  <a:lnTo>
                    <a:pt x="13180" y="1271"/>
                  </a:lnTo>
                  <a:lnTo>
                    <a:pt x="13038" y="983"/>
                  </a:lnTo>
                  <a:lnTo>
                    <a:pt x="12949" y="865"/>
                  </a:lnTo>
                  <a:lnTo>
                    <a:pt x="12807" y="733"/>
                  </a:lnTo>
                  <a:lnTo>
                    <a:pt x="12665" y="616"/>
                  </a:lnTo>
                  <a:lnTo>
                    <a:pt x="12505" y="511"/>
                  </a:lnTo>
                  <a:lnTo>
                    <a:pt x="12327" y="406"/>
                  </a:lnTo>
                  <a:lnTo>
                    <a:pt x="12132" y="314"/>
                  </a:lnTo>
                  <a:lnTo>
                    <a:pt x="11883" y="235"/>
                  </a:lnTo>
                  <a:lnTo>
                    <a:pt x="11652" y="183"/>
                  </a:lnTo>
                  <a:lnTo>
                    <a:pt x="11368" y="104"/>
                  </a:lnTo>
                  <a:lnTo>
                    <a:pt x="11101" y="78"/>
                  </a:lnTo>
                  <a:lnTo>
                    <a:pt x="10800" y="52"/>
                  </a:lnTo>
                  <a:lnTo>
                    <a:pt x="10444" y="52"/>
                  </a:lnTo>
                  <a:lnTo>
                    <a:pt x="10142" y="52"/>
                  </a:lnTo>
                  <a:lnTo>
                    <a:pt x="9840" y="78"/>
                  </a:lnTo>
                  <a:lnTo>
                    <a:pt x="9574" y="104"/>
                  </a:lnTo>
                  <a:lnTo>
                    <a:pt x="9325" y="157"/>
                  </a:lnTo>
                  <a:lnTo>
                    <a:pt x="9094" y="209"/>
                  </a:lnTo>
                  <a:lnTo>
                    <a:pt x="8846" y="262"/>
                  </a:lnTo>
                  <a:lnTo>
                    <a:pt x="8650" y="340"/>
                  </a:lnTo>
                  <a:lnTo>
                    <a:pt x="8437" y="432"/>
                  </a:lnTo>
                  <a:lnTo>
                    <a:pt x="8277" y="511"/>
                  </a:lnTo>
                  <a:lnTo>
                    <a:pt x="8100" y="616"/>
                  </a:lnTo>
                  <a:lnTo>
                    <a:pt x="7957" y="707"/>
                  </a:lnTo>
                  <a:lnTo>
                    <a:pt x="7833" y="838"/>
                  </a:lnTo>
                  <a:lnTo>
                    <a:pt x="7620" y="1061"/>
                  </a:lnTo>
                  <a:lnTo>
                    <a:pt x="7442" y="1336"/>
                  </a:lnTo>
                  <a:lnTo>
                    <a:pt x="7353" y="1599"/>
                  </a:lnTo>
                  <a:lnTo>
                    <a:pt x="7318" y="1900"/>
                  </a:lnTo>
                  <a:lnTo>
                    <a:pt x="7318" y="2175"/>
                  </a:lnTo>
                  <a:lnTo>
                    <a:pt x="7353" y="2450"/>
                  </a:lnTo>
                  <a:lnTo>
                    <a:pt x="7442" y="2726"/>
                  </a:lnTo>
                  <a:lnTo>
                    <a:pt x="7620" y="2975"/>
                  </a:lnTo>
                  <a:lnTo>
                    <a:pt x="7833" y="3198"/>
                  </a:lnTo>
                  <a:lnTo>
                    <a:pt x="8064" y="3433"/>
                  </a:lnTo>
                  <a:lnTo>
                    <a:pt x="8295" y="3630"/>
                  </a:lnTo>
                  <a:lnTo>
                    <a:pt x="8508" y="3853"/>
                  </a:lnTo>
                  <a:lnTo>
                    <a:pt x="8686" y="4089"/>
                  </a:lnTo>
                  <a:lnTo>
                    <a:pt x="8775" y="4312"/>
                  </a:lnTo>
                  <a:lnTo>
                    <a:pt x="8846" y="4561"/>
                  </a:lnTo>
                  <a:lnTo>
                    <a:pt x="8846" y="4810"/>
                  </a:lnTo>
                  <a:lnTo>
                    <a:pt x="8810" y="5059"/>
                  </a:lnTo>
                  <a:lnTo>
                    <a:pt x="8721" y="5295"/>
                  </a:lnTo>
                  <a:lnTo>
                    <a:pt x="8579" y="5544"/>
                  </a:lnTo>
                  <a:lnTo>
                    <a:pt x="8366" y="5766"/>
                  </a:lnTo>
                  <a:lnTo>
                    <a:pt x="8135" y="5976"/>
                  </a:lnTo>
                  <a:lnTo>
                    <a:pt x="7833" y="6199"/>
                  </a:lnTo>
                  <a:lnTo>
                    <a:pt x="7478" y="6369"/>
                  </a:lnTo>
                  <a:lnTo>
                    <a:pt x="7069" y="6527"/>
                  </a:lnTo>
                  <a:lnTo>
                    <a:pt x="6590" y="6671"/>
                  </a:lnTo>
                  <a:lnTo>
                    <a:pt x="6092" y="6802"/>
                  </a:lnTo>
                  <a:lnTo>
                    <a:pt x="5684" y="6802"/>
                  </a:lnTo>
                  <a:lnTo>
                    <a:pt x="5133" y="6802"/>
                  </a:lnTo>
                  <a:lnTo>
                    <a:pt x="4547" y="6802"/>
                  </a:lnTo>
                  <a:lnTo>
                    <a:pt x="3872" y="6802"/>
                  </a:lnTo>
                  <a:lnTo>
                    <a:pt x="3144" y="6802"/>
                  </a:lnTo>
                  <a:lnTo>
                    <a:pt x="2362" y="6802"/>
                  </a:lnTo>
                  <a:lnTo>
                    <a:pt x="1545" y="6802"/>
                  </a:lnTo>
                  <a:lnTo>
                    <a:pt x="692" y="6802"/>
                  </a:lnTo>
                  <a:lnTo>
                    <a:pt x="586" y="7234"/>
                  </a:lnTo>
                  <a:lnTo>
                    <a:pt x="461" y="7837"/>
                  </a:lnTo>
                  <a:lnTo>
                    <a:pt x="355" y="8493"/>
                  </a:lnTo>
                  <a:lnTo>
                    <a:pt x="248" y="9187"/>
                  </a:lnTo>
                  <a:lnTo>
                    <a:pt x="142" y="9869"/>
                  </a:lnTo>
                  <a:lnTo>
                    <a:pt x="106" y="10498"/>
                  </a:lnTo>
                  <a:lnTo>
                    <a:pt x="106" y="10983"/>
                  </a:lnTo>
                  <a:lnTo>
                    <a:pt x="106" y="11311"/>
                  </a:lnTo>
                  <a:lnTo>
                    <a:pt x="213" y="11481"/>
                  </a:lnTo>
                  <a:lnTo>
                    <a:pt x="319" y="11651"/>
                  </a:lnTo>
                  <a:lnTo>
                    <a:pt x="497" y="11783"/>
                  </a:lnTo>
                  <a:lnTo>
                    <a:pt x="692" y="11914"/>
                  </a:lnTo>
                  <a:lnTo>
                    <a:pt x="941" y="12032"/>
                  </a:lnTo>
                  <a:lnTo>
                    <a:pt x="1207" y="12110"/>
                  </a:lnTo>
                  <a:lnTo>
                    <a:pt x="1509" y="12189"/>
                  </a:lnTo>
                  <a:lnTo>
                    <a:pt x="1794" y="12241"/>
                  </a:lnTo>
                  <a:lnTo>
                    <a:pt x="2131" y="12267"/>
                  </a:lnTo>
                  <a:lnTo>
                    <a:pt x="2433" y="12281"/>
                  </a:lnTo>
                  <a:lnTo>
                    <a:pt x="2735" y="12267"/>
                  </a:lnTo>
                  <a:lnTo>
                    <a:pt x="3055" y="12241"/>
                  </a:lnTo>
                  <a:lnTo>
                    <a:pt x="3357" y="12189"/>
                  </a:lnTo>
                  <a:lnTo>
                    <a:pt x="3623" y="12084"/>
                  </a:lnTo>
                  <a:lnTo>
                    <a:pt x="3872" y="11979"/>
                  </a:lnTo>
                  <a:lnTo>
                    <a:pt x="4103" y="11861"/>
                  </a:lnTo>
                  <a:lnTo>
                    <a:pt x="4316" y="11704"/>
                  </a:lnTo>
                  <a:lnTo>
                    <a:pt x="4582" y="11612"/>
                  </a:lnTo>
                  <a:lnTo>
                    <a:pt x="4849" y="11533"/>
                  </a:lnTo>
                  <a:lnTo>
                    <a:pt x="5169" y="11507"/>
                  </a:lnTo>
                  <a:lnTo>
                    <a:pt x="5506" y="11481"/>
                  </a:lnTo>
                  <a:lnTo>
                    <a:pt x="5808" y="11507"/>
                  </a:lnTo>
                  <a:lnTo>
                    <a:pt x="6146" y="11560"/>
                  </a:lnTo>
                  <a:lnTo>
                    <a:pt x="6501" y="11651"/>
                  </a:lnTo>
                  <a:lnTo>
                    <a:pt x="6803" y="11783"/>
                  </a:lnTo>
                  <a:lnTo>
                    <a:pt x="7105" y="11940"/>
                  </a:lnTo>
                  <a:lnTo>
                    <a:pt x="7353" y="12110"/>
                  </a:lnTo>
                  <a:lnTo>
                    <a:pt x="7584" y="12333"/>
                  </a:lnTo>
                  <a:lnTo>
                    <a:pt x="7798" y="12595"/>
                  </a:lnTo>
                  <a:lnTo>
                    <a:pt x="7922" y="12870"/>
                  </a:lnTo>
                  <a:lnTo>
                    <a:pt x="8028" y="13198"/>
                  </a:lnTo>
                  <a:lnTo>
                    <a:pt x="8064" y="13526"/>
                  </a:lnTo>
                  <a:lnTo>
                    <a:pt x="8028" y="13775"/>
                  </a:lnTo>
                  <a:lnTo>
                    <a:pt x="7922" y="13998"/>
                  </a:lnTo>
                  <a:lnTo>
                    <a:pt x="7798" y="14220"/>
                  </a:lnTo>
                  <a:lnTo>
                    <a:pt x="7584" y="14404"/>
                  </a:lnTo>
                  <a:lnTo>
                    <a:pt x="7353" y="14574"/>
                  </a:lnTo>
                  <a:lnTo>
                    <a:pt x="7105" y="14732"/>
                  </a:lnTo>
                  <a:lnTo>
                    <a:pt x="6803" y="14850"/>
                  </a:lnTo>
                  <a:lnTo>
                    <a:pt x="6501" y="14954"/>
                  </a:lnTo>
                  <a:lnTo>
                    <a:pt x="6146" y="15033"/>
                  </a:lnTo>
                  <a:lnTo>
                    <a:pt x="5808" y="15085"/>
                  </a:lnTo>
                  <a:lnTo>
                    <a:pt x="5506" y="15085"/>
                  </a:lnTo>
                  <a:lnTo>
                    <a:pt x="5169" y="15059"/>
                  </a:lnTo>
                  <a:lnTo>
                    <a:pt x="4849" y="15007"/>
                  </a:lnTo>
                  <a:lnTo>
                    <a:pt x="4582" y="14902"/>
                  </a:lnTo>
                  <a:lnTo>
                    <a:pt x="4316" y="14784"/>
                  </a:lnTo>
                  <a:lnTo>
                    <a:pt x="4103" y="14600"/>
                  </a:lnTo>
                  <a:lnTo>
                    <a:pt x="3907" y="14430"/>
                  </a:lnTo>
                  <a:lnTo>
                    <a:pt x="3659" y="14299"/>
                  </a:lnTo>
                  <a:lnTo>
                    <a:pt x="3428" y="14194"/>
                  </a:lnTo>
                  <a:lnTo>
                    <a:pt x="3179" y="14129"/>
                  </a:lnTo>
                  <a:lnTo>
                    <a:pt x="2913" y="14102"/>
                  </a:lnTo>
                  <a:lnTo>
                    <a:pt x="2646" y="14102"/>
                  </a:lnTo>
                  <a:lnTo>
                    <a:pt x="2362" y="14129"/>
                  </a:lnTo>
                  <a:lnTo>
                    <a:pt x="2096" y="14168"/>
                  </a:lnTo>
                  <a:lnTo>
                    <a:pt x="1811" y="14273"/>
                  </a:lnTo>
                  <a:lnTo>
                    <a:pt x="1545" y="14378"/>
                  </a:lnTo>
                  <a:lnTo>
                    <a:pt x="1314" y="14496"/>
                  </a:lnTo>
                  <a:lnTo>
                    <a:pt x="1065" y="14653"/>
                  </a:lnTo>
                  <a:lnTo>
                    <a:pt x="870" y="14797"/>
                  </a:lnTo>
                  <a:lnTo>
                    <a:pt x="657" y="14981"/>
                  </a:lnTo>
                  <a:lnTo>
                    <a:pt x="497" y="15177"/>
                  </a:lnTo>
                  <a:lnTo>
                    <a:pt x="390" y="15413"/>
                  </a:lnTo>
                  <a:lnTo>
                    <a:pt x="284" y="15636"/>
                  </a:lnTo>
                  <a:lnTo>
                    <a:pt x="248" y="15911"/>
                  </a:lnTo>
                  <a:lnTo>
                    <a:pt x="284" y="16239"/>
                  </a:lnTo>
                  <a:lnTo>
                    <a:pt x="319" y="16566"/>
                  </a:lnTo>
                  <a:lnTo>
                    <a:pt x="497" y="17340"/>
                  </a:lnTo>
                  <a:lnTo>
                    <a:pt x="692" y="18152"/>
                  </a:lnTo>
                  <a:lnTo>
                    <a:pt x="799" y="18559"/>
                  </a:lnTo>
                  <a:lnTo>
                    <a:pt x="905" y="18978"/>
                  </a:lnTo>
                  <a:lnTo>
                    <a:pt x="959" y="19384"/>
                  </a:lnTo>
                  <a:lnTo>
                    <a:pt x="994" y="19791"/>
                  </a:lnTo>
                  <a:lnTo>
                    <a:pt x="994" y="20132"/>
                  </a:lnTo>
                  <a:lnTo>
                    <a:pt x="959" y="20485"/>
                  </a:lnTo>
                  <a:lnTo>
                    <a:pt x="941" y="20669"/>
                  </a:lnTo>
                  <a:lnTo>
                    <a:pt x="870" y="20813"/>
                  </a:lnTo>
                  <a:lnTo>
                    <a:pt x="799" y="20970"/>
                  </a:lnTo>
                  <a:lnTo>
                    <a:pt x="692" y="21088"/>
                  </a:lnTo>
                  <a:lnTo>
                    <a:pt x="1474" y="20997"/>
                  </a:lnTo>
                  <a:lnTo>
                    <a:pt x="2291" y="20866"/>
                  </a:lnTo>
                  <a:lnTo>
                    <a:pt x="3108" y="20787"/>
                  </a:lnTo>
                  <a:lnTo>
                    <a:pt x="3907" y="20721"/>
                  </a:lnTo>
                  <a:lnTo>
                    <a:pt x="4653" y="20695"/>
                  </a:lnTo>
                  <a:lnTo>
                    <a:pt x="5364" y="20695"/>
                  </a:lnTo>
                  <a:lnTo>
                    <a:pt x="5701" y="20721"/>
                  </a:lnTo>
                  <a:lnTo>
                    <a:pt x="6057" y="20761"/>
                  </a:lnTo>
                  <a:lnTo>
                    <a:pt x="6323" y="20813"/>
                  </a:lnTo>
                  <a:lnTo>
                    <a:pt x="6625" y="20892"/>
                  </a:lnTo>
                  <a:close/>
                </a:path>
              </a:pathLst>
            </a:custGeom>
            <a:solidFill>
              <a:srgbClr val="FFBE7D"/>
            </a:solidFill>
            <a:ln w="28575">
              <a:solidFill>
                <a:srgbClr val="000000"/>
              </a:solidFill>
              <a:miter lim="800000"/>
              <a:headEnd/>
              <a:tailEnd/>
            </a:ln>
          </p:spPr>
          <p:txBody>
            <a:bodyPr/>
            <a:lstStyle/>
            <a:p>
              <a:pPr algn="ctr" fontAlgn="base">
                <a:spcBef>
                  <a:spcPct val="0"/>
                </a:spcBef>
                <a:spcAft>
                  <a:spcPct val="0"/>
                </a:spcAft>
              </a:pPr>
              <a:endParaRPr lang="en-US" sz="2400">
                <a:solidFill>
                  <a:srgbClr val="EAEAEA"/>
                </a:solidFill>
                <a:cs typeface="Arial" charset="0"/>
              </a:endParaRPr>
            </a:p>
          </p:txBody>
        </p:sp>
        <p:sp>
          <p:nvSpPr>
            <p:cNvPr id="20489" name="Puzzle2"/>
            <p:cNvSpPr>
              <a:spLocks noEditPoints="1" noChangeArrowheads="1"/>
            </p:cNvSpPr>
            <p:nvPr/>
          </p:nvSpPr>
          <p:spPr bwMode="auto">
            <a:xfrm>
              <a:off x="2880" y="1736"/>
              <a:ext cx="1778" cy="1379"/>
            </a:xfrm>
            <a:custGeom>
              <a:avLst/>
              <a:gdLst>
                <a:gd name="T0" fmla="*/ 1 w 21600"/>
                <a:gd name="T1" fmla="*/ 855 h 21600"/>
                <a:gd name="T2" fmla="*/ 346 w 21600"/>
                <a:gd name="T3" fmla="*/ 1351 h 21600"/>
                <a:gd name="T4" fmla="*/ 856 w 21600"/>
                <a:gd name="T5" fmla="*/ 888 h 21600"/>
                <a:gd name="T6" fmla="*/ 1385 w 21600"/>
                <a:gd name="T7" fmla="*/ 1353 h 21600"/>
                <a:gd name="T8" fmla="*/ 1778 w 21600"/>
                <a:gd name="T9" fmla="*/ 963 h 21600"/>
                <a:gd name="T10" fmla="*/ 1390 w 21600"/>
                <a:gd name="T11" fmla="*/ 366 h 21600"/>
                <a:gd name="T12" fmla="*/ 889 w 21600"/>
                <a:gd name="T13" fmla="*/ 2 h 21600"/>
                <a:gd name="T14" fmla="*/ 346 w 21600"/>
                <a:gd name="T15" fmla="*/ 376 h 21600"/>
                <a:gd name="T16" fmla="*/ 0 60000 65536"/>
                <a:gd name="T17" fmla="*/ 0 60000 65536"/>
                <a:gd name="T18" fmla="*/ 0 60000 65536"/>
                <a:gd name="T19" fmla="*/ 0 60000 65536"/>
                <a:gd name="T20" fmla="*/ 0 60000 65536"/>
                <a:gd name="T21" fmla="*/ 0 60000 65536"/>
                <a:gd name="T22" fmla="*/ 0 60000 65536"/>
                <a:gd name="T23" fmla="*/ 0 60000 65536"/>
                <a:gd name="T24" fmla="*/ 5394 w 21600"/>
                <a:gd name="T25" fmla="*/ 6735 h 21600"/>
                <a:gd name="T26" fmla="*/ 16182 w 21600"/>
                <a:gd name="T27" fmla="*/ 20441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4247" y="12354"/>
                  </a:moveTo>
                  <a:lnTo>
                    <a:pt x="4134" y="12468"/>
                  </a:lnTo>
                  <a:lnTo>
                    <a:pt x="4010" y="12581"/>
                  </a:lnTo>
                  <a:lnTo>
                    <a:pt x="3897" y="12637"/>
                  </a:lnTo>
                  <a:lnTo>
                    <a:pt x="3773" y="12694"/>
                  </a:lnTo>
                  <a:lnTo>
                    <a:pt x="3637" y="12694"/>
                  </a:lnTo>
                  <a:lnTo>
                    <a:pt x="3524" y="12694"/>
                  </a:lnTo>
                  <a:lnTo>
                    <a:pt x="3400" y="12665"/>
                  </a:lnTo>
                  <a:lnTo>
                    <a:pt x="3287" y="12609"/>
                  </a:lnTo>
                  <a:lnTo>
                    <a:pt x="3027" y="12496"/>
                  </a:lnTo>
                  <a:lnTo>
                    <a:pt x="2790" y="12340"/>
                  </a:lnTo>
                  <a:lnTo>
                    <a:pt x="2530" y="12142"/>
                  </a:lnTo>
                  <a:lnTo>
                    <a:pt x="2293" y="11987"/>
                  </a:lnTo>
                  <a:lnTo>
                    <a:pt x="2033" y="11817"/>
                  </a:lnTo>
                  <a:lnTo>
                    <a:pt x="1773" y="11676"/>
                  </a:lnTo>
                  <a:lnTo>
                    <a:pt x="1638" y="11662"/>
                  </a:lnTo>
                  <a:lnTo>
                    <a:pt x="1513" y="11634"/>
                  </a:lnTo>
                  <a:lnTo>
                    <a:pt x="1378" y="11634"/>
                  </a:lnTo>
                  <a:lnTo>
                    <a:pt x="1253" y="11634"/>
                  </a:lnTo>
                  <a:lnTo>
                    <a:pt x="1118" y="11662"/>
                  </a:lnTo>
                  <a:lnTo>
                    <a:pt x="971" y="11732"/>
                  </a:lnTo>
                  <a:lnTo>
                    <a:pt x="835" y="11817"/>
                  </a:lnTo>
                  <a:lnTo>
                    <a:pt x="711" y="11959"/>
                  </a:lnTo>
                  <a:lnTo>
                    <a:pt x="553" y="12086"/>
                  </a:lnTo>
                  <a:lnTo>
                    <a:pt x="429" y="12284"/>
                  </a:lnTo>
                  <a:lnTo>
                    <a:pt x="271" y="12524"/>
                  </a:lnTo>
                  <a:lnTo>
                    <a:pt x="146" y="12793"/>
                  </a:lnTo>
                  <a:lnTo>
                    <a:pt x="79" y="12962"/>
                  </a:lnTo>
                  <a:lnTo>
                    <a:pt x="33" y="13146"/>
                  </a:lnTo>
                  <a:lnTo>
                    <a:pt x="11" y="13386"/>
                  </a:lnTo>
                  <a:lnTo>
                    <a:pt x="11" y="13641"/>
                  </a:lnTo>
                  <a:lnTo>
                    <a:pt x="33" y="13881"/>
                  </a:lnTo>
                  <a:lnTo>
                    <a:pt x="101" y="14150"/>
                  </a:lnTo>
                  <a:lnTo>
                    <a:pt x="192" y="14404"/>
                  </a:lnTo>
                  <a:lnTo>
                    <a:pt x="293" y="14645"/>
                  </a:lnTo>
                  <a:lnTo>
                    <a:pt x="451" y="14857"/>
                  </a:lnTo>
                  <a:lnTo>
                    <a:pt x="621" y="15054"/>
                  </a:lnTo>
                  <a:lnTo>
                    <a:pt x="734" y="15125"/>
                  </a:lnTo>
                  <a:lnTo>
                    <a:pt x="835" y="15210"/>
                  </a:lnTo>
                  <a:lnTo>
                    <a:pt x="948" y="15267"/>
                  </a:lnTo>
                  <a:lnTo>
                    <a:pt x="1084" y="15323"/>
                  </a:lnTo>
                  <a:lnTo>
                    <a:pt x="1208" y="15351"/>
                  </a:lnTo>
                  <a:lnTo>
                    <a:pt x="1355" y="15380"/>
                  </a:lnTo>
                  <a:lnTo>
                    <a:pt x="1513" y="15380"/>
                  </a:lnTo>
                  <a:lnTo>
                    <a:pt x="1683" y="15380"/>
                  </a:lnTo>
                  <a:lnTo>
                    <a:pt x="1864" y="15351"/>
                  </a:lnTo>
                  <a:lnTo>
                    <a:pt x="2033" y="15323"/>
                  </a:lnTo>
                  <a:lnTo>
                    <a:pt x="2225" y="15238"/>
                  </a:lnTo>
                  <a:lnTo>
                    <a:pt x="2428" y="15153"/>
                  </a:lnTo>
                  <a:lnTo>
                    <a:pt x="2745" y="15026"/>
                  </a:lnTo>
                  <a:lnTo>
                    <a:pt x="3005" y="14913"/>
                  </a:lnTo>
                  <a:lnTo>
                    <a:pt x="3264" y="14828"/>
                  </a:lnTo>
                  <a:lnTo>
                    <a:pt x="3513" y="14800"/>
                  </a:lnTo>
                  <a:lnTo>
                    <a:pt x="3615" y="14828"/>
                  </a:lnTo>
                  <a:lnTo>
                    <a:pt x="3728" y="14857"/>
                  </a:lnTo>
                  <a:lnTo>
                    <a:pt x="3807" y="14913"/>
                  </a:lnTo>
                  <a:lnTo>
                    <a:pt x="3920" y="14998"/>
                  </a:lnTo>
                  <a:lnTo>
                    <a:pt x="4010" y="15097"/>
                  </a:lnTo>
                  <a:lnTo>
                    <a:pt x="4089" y="15238"/>
                  </a:lnTo>
                  <a:lnTo>
                    <a:pt x="4179" y="15408"/>
                  </a:lnTo>
                  <a:lnTo>
                    <a:pt x="4247" y="15620"/>
                  </a:lnTo>
                  <a:lnTo>
                    <a:pt x="4326" y="15860"/>
                  </a:lnTo>
                  <a:lnTo>
                    <a:pt x="4394" y="16129"/>
                  </a:lnTo>
                  <a:lnTo>
                    <a:pt x="4439" y="16440"/>
                  </a:lnTo>
                  <a:lnTo>
                    <a:pt x="4507" y="16737"/>
                  </a:lnTo>
                  <a:lnTo>
                    <a:pt x="4552" y="17090"/>
                  </a:lnTo>
                  <a:lnTo>
                    <a:pt x="4575" y="17443"/>
                  </a:lnTo>
                  <a:lnTo>
                    <a:pt x="4586" y="17825"/>
                  </a:lnTo>
                  <a:lnTo>
                    <a:pt x="4586" y="18193"/>
                  </a:lnTo>
                  <a:lnTo>
                    <a:pt x="4586" y="18574"/>
                  </a:lnTo>
                  <a:lnTo>
                    <a:pt x="4586" y="18984"/>
                  </a:lnTo>
                  <a:lnTo>
                    <a:pt x="4552" y="19366"/>
                  </a:lnTo>
                  <a:lnTo>
                    <a:pt x="4507" y="19748"/>
                  </a:lnTo>
                  <a:lnTo>
                    <a:pt x="4462" y="20129"/>
                  </a:lnTo>
                  <a:lnTo>
                    <a:pt x="4371" y="20483"/>
                  </a:lnTo>
                  <a:lnTo>
                    <a:pt x="4292" y="20836"/>
                  </a:lnTo>
                  <a:lnTo>
                    <a:pt x="4202" y="21161"/>
                  </a:lnTo>
                  <a:lnTo>
                    <a:pt x="4744" y="21161"/>
                  </a:lnTo>
                  <a:lnTo>
                    <a:pt x="5264" y="21161"/>
                  </a:lnTo>
                  <a:lnTo>
                    <a:pt x="5784" y="21161"/>
                  </a:lnTo>
                  <a:lnTo>
                    <a:pt x="6235" y="21161"/>
                  </a:lnTo>
                  <a:lnTo>
                    <a:pt x="6676" y="21161"/>
                  </a:lnTo>
                  <a:lnTo>
                    <a:pt x="7060" y="21161"/>
                  </a:lnTo>
                  <a:lnTo>
                    <a:pt x="7410" y="21161"/>
                  </a:lnTo>
                  <a:lnTo>
                    <a:pt x="7670" y="21161"/>
                  </a:lnTo>
                  <a:lnTo>
                    <a:pt x="8020" y="21020"/>
                  </a:lnTo>
                  <a:lnTo>
                    <a:pt x="8303" y="20893"/>
                  </a:lnTo>
                  <a:lnTo>
                    <a:pt x="8563" y="20695"/>
                  </a:lnTo>
                  <a:lnTo>
                    <a:pt x="8800" y="20511"/>
                  </a:lnTo>
                  <a:lnTo>
                    <a:pt x="8969" y="20285"/>
                  </a:lnTo>
                  <a:lnTo>
                    <a:pt x="9150" y="20045"/>
                  </a:lnTo>
                  <a:lnTo>
                    <a:pt x="9252" y="19804"/>
                  </a:lnTo>
                  <a:lnTo>
                    <a:pt x="9342" y="19550"/>
                  </a:lnTo>
                  <a:lnTo>
                    <a:pt x="9410" y="19281"/>
                  </a:lnTo>
                  <a:lnTo>
                    <a:pt x="9433" y="19013"/>
                  </a:lnTo>
                  <a:lnTo>
                    <a:pt x="9433" y="18744"/>
                  </a:lnTo>
                  <a:lnTo>
                    <a:pt x="9387" y="18504"/>
                  </a:lnTo>
                  <a:lnTo>
                    <a:pt x="9320" y="18221"/>
                  </a:lnTo>
                  <a:lnTo>
                    <a:pt x="9207" y="17981"/>
                  </a:lnTo>
                  <a:lnTo>
                    <a:pt x="9105" y="17740"/>
                  </a:lnTo>
                  <a:lnTo>
                    <a:pt x="8924" y="17514"/>
                  </a:lnTo>
                  <a:lnTo>
                    <a:pt x="8777" y="17274"/>
                  </a:lnTo>
                  <a:lnTo>
                    <a:pt x="8642" y="17034"/>
                  </a:lnTo>
                  <a:lnTo>
                    <a:pt x="8563" y="16765"/>
                  </a:lnTo>
                  <a:lnTo>
                    <a:pt x="8472" y="16468"/>
                  </a:lnTo>
                  <a:lnTo>
                    <a:pt x="8450" y="16157"/>
                  </a:lnTo>
                  <a:lnTo>
                    <a:pt x="8450" y="15860"/>
                  </a:lnTo>
                  <a:lnTo>
                    <a:pt x="8472" y="15563"/>
                  </a:lnTo>
                  <a:lnTo>
                    <a:pt x="8540" y="15267"/>
                  </a:lnTo>
                  <a:lnTo>
                    <a:pt x="8642" y="14998"/>
                  </a:lnTo>
                  <a:lnTo>
                    <a:pt x="8777" y="14729"/>
                  </a:lnTo>
                  <a:lnTo>
                    <a:pt x="8868" y="14616"/>
                  </a:lnTo>
                  <a:lnTo>
                    <a:pt x="8969" y="14475"/>
                  </a:lnTo>
                  <a:lnTo>
                    <a:pt x="9060" y="14376"/>
                  </a:lnTo>
                  <a:lnTo>
                    <a:pt x="9184" y="14291"/>
                  </a:lnTo>
                  <a:lnTo>
                    <a:pt x="9297" y="14206"/>
                  </a:lnTo>
                  <a:lnTo>
                    <a:pt x="9433" y="14121"/>
                  </a:lnTo>
                  <a:lnTo>
                    <a:pt x="9579" y="14051"/>
                  </a:lnTo>
                  <a:lnTo>
                    <a:pt x="9726" y="13994"/>
                  </a:lnTo>
                  <a:lnTo>
                    <a:pt x="9884" y="13938"/>
                  </a:lnTo>
                  <a:lnTo>
                    <a:pt x="10054" y="13909"/>
                  </a:lnTo>
                  <a:lnTo>
                    <a:pt x="10257" y="13881"/>
                  </a:lnTo>
                  <a:lnTo>
                    <a:pt x="10449" y="13881"/>
                  </a:lnTo>
                  <a:lnTo>
                    <a:pt x="10664" y="13881"/>
                  </a:lnTo>
                  <a:lnTo>
                    <a:pt x="10856" y="13909"/>
                  </a:lnTo>
                  <a:lnTo>
                    <a:pt x="11037" y="13966"/>
                  </a:lnTo>
                  <a:lnTo>
                    <a:pt x="11206" y="14023"/>
                  </a:lnTo>
                  <a:lnTo>
                    <a:pt x="11353" y="14093"/>
                  </a:lnTo>
                  <a:lnTo>
                    <a:pt x="11511" y="14178"/>
                  </a:lnTo>
                  <a:lnTo>
                    <a:pt x="11635" y="14263"/>
                  </a:lnTo>
                  <a:lnTo>
                    <a:pt x="11748" y="14376"/>
                  </a:lnTo>
                  <a:lnTo>
                    <a:pt x="11861" y="14475"/>
                  </a:lnTo>
                  <a:lnTo>
                    <a:pt x="11941" y="14616"/>
                  </a:lnTo>
                  <a:lnTo>
                    <a:pt x="12031" y="14758"/>
                  </a:lnTo>
                  <a:lnTo>
                    <a:pt x="12099" y="14885"/>
                  </a:lnTo>
                  <a:lnTo>
                    <a:pt x="12200" y="15210"/>
                  </a:lnTo>
                  <a:lnTo>
                    <a:pt x="12268" y="15507"/>
                  </a:lnTo>
                  <a:lnTo>
                    <a:pt x="12291" y="15832"/>
                  </a:lnTo>
                  <a:lnTo>
                    <a:pt x="12291" y="16157"/>
                  </a:lnTo>
                  <a:lnTo>
                    <a:pt x="12246" y="16482"/>
                  </a:lnTo>
                  <a:lnTo>
                    <a:pt x="12178" y="16807"/>
                  </a:lnTo>
                  <a:lnTo>
                    <a:pt x="12099" y="17090"/>
                  </a:lnTo>
                  <a:lnTo>
                    <a:pt x="12008" y="17330"/>
                  </a:lnTo>
                  <a:lnTo>
                    <a:pt x="11884" y="17542"/>
                  </a:lnTo>
                  <a:lnTo>
                    <a:pt x="11748" y="17712"/>
                  </a:lnTo>
                  <a:lnTo>
                    <a:pt x="11613" y="17839"/>
                  </a:lnTo>
                  <a:lnTo>
                    <a:pt x="11489" y="18037"/>
                  </a:lnTo>
                  <a:lnTo>
                    <a:pt x="11398" y="18221"/>
                  </a:lnTo>
                  <a:lnTo>
                    <a:pt x="11319" y="18447"/>
                  </a:lnTo>
                  <a:lnTo>
                    <a:pt x="11251" y="18659"/>
                  </a:lnTo>
                  <a:lnTo>
                    <a:pt x="11206" y="18900"/>
                  </a:lnTo>
                  <a:lnTo>
                    <a:pt x="11184" y="19154"/>
                  </a:lnTo>
                  <a:lnTo>
                    <a:pt x="11184" y="19423"/>
                  </a:lnTo>
                  <a:lnTo>
                    <a:pt x="11229" y="19663"/>
                  </a:lnTo>
                  <a:lnTo>
                    <a:pt x="11297" y="19903"/>
                  </a:lnTo>
                  <a:lnTo>
                    <a:pt x="11376" y="20158"/>
                  </a:lnTo>
                  <a:lnTo>
                    <a:pt x="11511" y="20398"/>
                  </a:lnTo>
                  <a:lnTo>
                    <a:pt x="11681" y="20610"/>
                  </a:lnTo>
                  <a:lnTo>
                    <a:pt x="11884" y="20808"/>
                  </a:lnTo>
                  <a:lnTo>
                    <a:pt x="12121" y="20992"/>
                  </a:lnTo>
                  <a:lnTo>
                    <a:pt x="12404" y="21161"/>
                  </a:lnTo>
                  <a:lnTo>
                    <a:pt x="12528" y="21190"/>
                  </a:lnTo>
                  <a:lnTo>
                    <a:pt x="12856" y="21274"/>
                  </a:lnTo>
                  <a:lnTo>
                    <a:pt x="13330" y="21373"/>
                  </a:lnTo>
                  <a:lnTo>
                    <a:pt x="13963" y="21486"/>
                  </a:lnTo>
                  <a:lnTo>
                    <a:pt x="14313" y="21543"/>
                  </a:lnTo>
                  <a:lnTo>
                    <a:pt x="14652" y="21571"/>
                  </a:lnTo>
                  <a:lnTo>
                    <a:pt x="15025" y="21600"/>
                  </a:lnTo>
                  <a:lnTo>
                    <a:pt x="15409" y="21600"/>
                  </a:lnTo>
                  <a:lnTo>
                    <a:pt x="15782" y="21600"/>
                  </a:lnTo>
                  <a:lnTo>
                    <a:pt x="16177" y="21571"/>
                  </a:lnTo>
                  <a:lnTo>
                    <a:pt x="16516" y="21486"/>
                  </a:lnTo>
                  <a:lnTo>
                    <a:pt x="16889" y="21402"/>
                  </a:lnTo>
                  <a:lnTo>
                    <a:pt x="16821" y="21190"/>
                  </a:lnTo>
                  <a:lnTo>
                    <a:pt x="16776" y="20935"/>
                  </a:lnTo>
                  <a:lnTo>
                    <a:pt x="16742" y="20667"/>
                  </a:lnTo>
                  <a:lnTo>
                    <a:pt x="16719" y="20370"/>
                  </a:lnTo>
                  <a:lnTo>
                    <a:pt x="16697" y="19719"/>
                  </a:lnTo>
                  <a:lnTo>
                    <a:pt x="16697" y="19013"/>
                  </a:lnTo>
                  <a:lnTo>
                    <a:pt x="16719" y="18306"/>
                  </a:lnTo>
                  <a:lnTo>
                    <a:pt x="16753" y="17599"/>
                  </a:lnTo>
                  <a:lnTo>
                    <a:pt x="16821" y="16949"/>
                  </a:lnTo>
                  <a:lnTo>
                    <a:pt x="16889" y="16383"/>
                  </a:lnTo>
                  <a:lnTo>
                    <a:pt x="16934" y="16129"/>
                  </a:lnTo>
                  <a:lnTo>
                    <a:pt x="17002" y="15945"/>
                  </a:lnTo>
                  <a:lnTo>
                    <a:pt x="17081" y="15790"/>
                  </a:lnTo>
                  <a:lnTo>
                    <a:pt x="17194" y="15648"/>
                  </a:lnTo>
                  <a:lnTo>
                    <a:pt x="17318" y="15563"/>
                  </a:lnTo>
                  <a:lnTo>
                    <a:pt x="17453" y="15507"/>
                  </a:lnTo>
                  <a:lnTo>
                    <a:pt x="17600" y="15450"/>
                  </a:lnTo>
                  <a:lnTo>
                    <a:pt x="17758" y="15450"/>
                  </a:lnTo>
                  <a:lnTo>
                    <a:pt x="17905" y="15479"/>
                  </a:lnTo>
                  <a:lnTo>
                    <a:pt x="18064" y="15535"/>
                  </a:lnTo>
                  <a:lnTo>
                    <a:pt x="18233" y="15620"/>
                  </a:lnTo>
                  <a:lnTo>
                    <a:pt x="18380" y="15733"/>
                  </a:lnTo>
                  <a:lnTo>
                    <a:pt x="18561" y="15832"/>
                  </a:lnTo>
                  <a:lnTo>
                    <a:pt x="18707" y="15973"/>
                  </a:lnTo>
                  <a:lnTo>
                    <a:pt x="18866" y="16129"/>
                  </a:lnTo>
                  <a:lnTo>
                    <a:pt x="18990" y="16327"/>
                  </a:lnTo>
                  <a:lnTo>
                    <a:pt x="19125" y="16482"/>
                  </a:lnTo>
                  <a:lnTo>
                    <a:pt x="19295" y="16624"/>
                  </a:lnTo>
                  <a:lnTo>
                    <a:pt x="19464" y="16737"/>
                  </a:lnTo>
                  <a:lnTo>
                    <a:pt x="19668" y="16807"/>
                  </a:lnTo>
                  <a:lnTo>
                    <a:pt x="19860" y="16836"/>
                  </a:lnTo>
                  <a:lnTo>
                    <a:pt x="20052" y="16864"/>
                  </a:lnTo>
                  <a:lnTo>
                    <a:pt x="20266" y="16836"/>
                  </a:lnTo>
                  <a:lnTo>
                    <a:pt x="20470" y="16793"/>
                  </a:lnTo>
                  <a:lnTo>
                    <a:pt x="20662" y="16708"/>
                  </a:lnTo>
                  <a:lnTo>
                    <a:pt x="20854" y="16567"/>
                  </a:lnTo>
                  <a:lnTo>
                    <a:pt x="21035" y="16412"/>
                  </a:lnTo>
                  <a:lnTo>
                    <a:pt x="21182" y="16214"/>
                  </a:lnTo>
                  <a:lnTo>
                    <a:pt x="21340" y="16002"/>
                  </a:lnTo>
                  <a:lnTo>
                    <a:pt x="21441" y="15733"/>
                  </a:lnTo>
                  <a:lnTo>
                    <a:pt x="21532" y="15436"/>
                  </a:lnTo>
                  <a:lnTo>
                    <a:pt x="21600" y="15083"/>
                  </a:lnTo>
                  <a:lnTo>
                    <a:pt x="21600" y="14885"/>
                  </a:lnTo>
                  <a:lnTo>
                    <a:pt x="21600" y="14729"/>
                  </a:lnTo>
                  <a:lnTo>
                    <a:pt x="21600" y="14531"/>
                  </a:lnTo>
                  <a:lnTo>
                    <a:pt x="21577" y="14376"/>
                  </a:lnTo>
                  <a:lnTo>
                    <a:pt x="21532" y="14206"/>
                  </a:lnTo>
                  <a:lnTo>
                    <a:pt x="21487" y="14051"/>
                  </a:lnTo>
                  <a:lnTo>
                    <a:pt x="21419" y="13909"/>
                  </a:lnTo>
                  <a:lnTo>
                    <a:pt x="21351" y="13768"/>
                  </a:lnTo>
                  <a:lnTo>
                    <a:pt x="21204" y="13500"/>
                  </a:lnTo>
                  <a:lnTo>
                    <a:pt x="21035" y="13287"/>
                  </a:lnTo>
                  <a:lnTo>
                    <a:pt x="20809" y="13090"/>
                  </a:lnTo>
                  <a:lnTo>
                    <a:pt x="20594" y="12962"/>
                  </a:lnTo>
                  <a:lnTo>
                    <a:pt x="20357" y="12821"/>
                  </a:lnTo>
                  <a:lnTo>
                    <a:pt x="20120" y="12764"/>
                  </a:lnTo>
                  <a:lnTo>
                    <a:pt x="19882" y="12708"/>
                  </a:lnTo>
                  <a:lnTo>
                    <a:pt x="19645" y="12736"/>
                  </a:lnTo>
                  <a:lnTo>
                    <a:pt x="19430" y="12793"/>
                  </a:lnTo>
                  <a:lnTo>
                    <a:pt x="19227" y="12906"/>
                  </a:lnTo>
                  <a:lnTo>
                    <a:pt x="19148" y="12962"/>
                  </a:lnTo>
                  <a:lnTo>
                    <a:pt x="19058" y="13047"/>
                  </a:lnTo>
                  <a:lnTo>
                    <a:pt x="18990" y="13146"/>
                  </a:lnTo>
                  <a:lnTo>
                    <a:pt x="18911" y="13259"/>
                  </a:lnTo>
                  <a:lnTo>
                    <a:pt x="18775" y="13471"/>
                  </a:lnTo>
                  <a:lnTo>
                    <a:pt x="18628" y="13641"/>
                  </a:lnTo>
                  <a:lnTo>
                    <a:pt x="18470" y="13740"/>
                  </a:lnTo>
                  <a:lnTo>
                    <a:pt x="18301" y="13825"/>
                  </a:lnTo>
                  <a:lnTo>
                    <a:pt x="18143" y="13853"/>
                  </a:lnTo>
                  <a:lnTo>
                    <a:pt x="17973" y="13881"/>
                  </a:lnTo>
                  <a:lnTo>
                    <a:pt x="17804" y="13853"/>
                  </a:lnTo>
                  <a:lnTo>
                    <a:pt x="17646" y="13796"/>
                  </a:lnTo>
                  <a:lnTo>
                    <a:pt x="17499" y="13726"/>
                  </a:lnTo>
                  <a:lnTo>
                    <a:pt x="17341" y="13641"/>
                  </a:lnTo>
                  <a:lnTo>
                    <a:pt x="17216" y="13528"/>
                  </a:lnTo>
                  <a:lnTo>
                    <a:pt x="17103" y="13386"/>
                  </a:lnTo>
                  <a:lnTo>
                    <a:pt x="17024" y="13259"/>
                  </a:lnTo>
                  <a:lnTo>
                    <a:pt x="16934" y="13118"/>
                  </a:lnTo>
                  <a:lnTo>
                    <a:pt x="16889" y="12991"/>
                  </a:lnTo>
                  <a:lnTo>
                    <a:pt x="16889" y="12849"/>
                  </a:lnTo>
                  <a:lnTo>
                    <a:pt x="16889" y="12383"/>
                  </a:lnTo>
                  <a:lnTo>
                    <a:pt x="16889" y="11662"/>
                  </a:lnTo>
                  <a:lnTo>
                    <a:pt x="16889" y="10701"/>
                  </a:lnTo>
                  <a:lnTo>
                    <a:pt x="16889" y="9640"/>
                  </a:lnTo>
                  <a:lnTo>
                    <a:pt x="16889" y="8566"/>
                  </a:lnTo>
                  <a:lnTo>
                    <a:pt x="16889" y="7478"/>
                  </a:lnTo>
                  <a:lnTo>
                    <a:pt x="16889" y="6502"/>
                  </a:lnTo>
                  <a:lnTo>
                    <a:pt x="16889" y="5739"/>
                  </a:lnTo>
                  <a:lnTo>
                    <a:pt x="16674" y="5894"/>
                  </a:lnTo>
                  <a:lnTo>
                    <a:pt x="16414" y="6036"/>
                  </a:lnTo>
                  <a:lnTo>
                    <a:pt x="16154" y="6177"/>
                  </a:lnTo>
                  <a:lnTo>
                    <a:pt x="15849" y="6248"/>
                  </a:lnTo>
                  <a:lnTo>
                    <a:pt x="15544" y="6304"/>
                  </a:lnTo>
                  <a:lnTo>
                    <a:pt x="15217" y="6332"/>
                  </a:lnTo>
                  <a:lnTo>
                    <a:pt x="14866" y="6361"/>
                  </a:lnTo>
                  <a:lnTo>
                    <a:pt x="14550" y="6361"/>
                  </a:lnTo>
                  <a:lnTo>
                    <a:pt x="14200" y="6332"/>
                  </a:lnTo>
                  <a:lnTo>
                    <a:pt x="13850" y="6276"/>
                  </a:lnTo>
                  <a:lnTo>
                    <a:pt x="13522" y="6219"/>
                  </a:lnTo>
                  <a:lnTo>
                    <a:pt x="13206" y="6149"/>
                  </a:lnTo>
                  <a:lnTo>
                    <a:pt x="12901" y="6064"/>
                  </a:lnTo>
                  <a:lnTo>
                    <a:pt x="12618" y="5951"/>
                  </a:lnTo>
                  <a:lnTo>
                    <a:pt x="12358" y="5838"/>
                  </a:lnTo>
                  <a:lnTo>
                    <a:pt x="12121" y="5739"/>
                  </a:lnTo>
                  <a:lnTo>
                    <a:pt x="11941" y="5626"/>
                  </a:lnTo>
                  <a:lnTo>
                    <a:pt x="11794" y="5513"/>
                  </a:lnTo>
                  <a:lnTo>
                    <a:pt x="11658" y="5414"/>
                  </a:lnTo>
                  <a:lnTo>
                    <a:pt x="11556" y="5301"/>
                  </a:lnTo>
                  <a:lnTo>
                    <a:pt x="11466" y="5187"/>
                  </a:lnTo>
                  <a:lnTo>
                    <a:pt x="11398" y="5089"/>
                  </a:lnTo>
                  <a:lnTo>
                    <a:pt x="11376" y="4947"/>
                  </a:lnTo>
                  <a:lnTo>
                    <a:pt x="11353" y="4834"/>
                  </a:lnTo>
                  <a:lnTo>
                    <a:pt x="11353" y="4707"/>
                  </a:lnTo>
                  <a:lnTo>
                    <a:pt x="11376" y="4565"/>
                  </a:lnTo>
                  <a:lnTo>
                    <a:pt x="11443" y="4410"/>
                  </a:lnTo>
                  <a:lnTo>
                    <a:pt x="11511" y="4240"/>
                  </a:lnTo>
                  <a:lnTo>
                    <a:pt x="11703" y="3887"/>
                  </a:lnTo>
                  <a:lnTo>
                    <a:pt x="11986" y="3505"/>
                  </a:lnTo>
                  <a:lnTo>
                    <a:pt x="12144" y="3265"/>
                  </a:lnTo>
                  <a:lnTo>
                    <a:pt x="12246" y="3025"/>
                  </a:lnTo>
                  <a:lnTo>
                    <a:pt x="12336" y="2756"/>
                  </a:lnTo>
                  <a:lnTo>
                    <a:pt x="12404" y="2445"/>
                  </a:lnTo>
                  <a:lnTo>
                    <a:pt x="12438" y="2176"/>
                  </a:lnTo>
                  <a:lnTo>
                    <a:pt x="12438" y="1880"/>
                  </a:lnTo>
                  <a:lnTo>
                    <a:pt x="12404" y="1583"/>
                  </a:lnTo>
                  <a:lnTo>
                    <a:pt x="12336" y="1314"/>
                  </a:lnTo>
                  <a:lnTo>
                    <a:pt x="12246" y="1046"/>
                  </a:lnTo>
                  <a:lnTo>
                    <a:pt x="12099" y="791"/>
                  </a:lnTo>
                  <a:lnTo>
                    <a:pt x="12008" y="692"/>
                  </a:lnTo>
                  <a:lnTo>
                    <a:pt x="11918" y="579"/>
                  </a:lnTo>
                  <a:lnTo>
                    <a:pt x="11816" y="466"/>
                  </a:lnTo>
                  <a:lnTo>
                    <a:pt x="11703" y="381"/>
                  </a:lnTo>
                  <a:lnTo>
                    <a:pt x="11579" y="310"/>
                  </a:lnTo>
                  <a:lnTo>
                    <a:pt x="11443" y="226"/>
                  </a:lnTo>
                  <a:lnTo>
                    <a:pt x="11297" y="169"/>
                  </a:lnTo>
                  <a:lnTo>
                    <a:pt x="11138" y="113"/>
                  </a:lnTo>
                  <a:lnTo>
                    <a:pt x="10969" y="56"/>
                  </a:lnTo>
                  <a:lnTo>
                    <a:pt x="10800" y="28"/>
                  </a:lnTo>
                  <a:lnTo>
                    <a:pt x="10619" y="28"/>
                  </a:lnTo>
                  <a:lnTo>
                    <a:pt x="10404" y="28"/>
                  </a:lnTo>
                  <a:lnTo>
                    <a:pt x="10257" y="28"/>
                  </a:lnTo>
                  <a:lnTo>
                    <a:pt x="10076" y="56"/>
                  </a:lnTo>
                  <a:lnTo>
                    <a:pt x="9952" y="84"/>
                  </a:lnTo>
                  <a:lnTo>
                    <a:pt x="9794" y="141"/>
                  </a:lnTo>
                  <a:lnTo>
                    <a:pt x="9692" y="226"/>
                  </a:lnTo>
                  <a:lnTo>
                    <a:pt x="9557" y="282"/>
                  </a:lnTo>
                  <a:lnTo>
                    <a:pt x="9455" y="381"/>
                  </a:lnTo>
                  <a:lnTo>
                    <a:pt x="9365" y="466"/>
                  </a:lnTo>
                  <a:lnTo>
                    <a:pt x="9274" y="579"/>
                  </a:lnTo>
                  <a:lnTo>
                    <a:pt x="9184" y="692"/>
                  </a:lnTo>
                  <a:lnTo>
                    <a:pt x="9128" y="791"/>
                  </a:lnTo>
                  <a:lnTo>
                    <a:pt x="9060" y="932"/>
                  </a:lnTo>
                  <a:lnTo>
                    <a:pt x="8969" y="1201"/>
                  </a:lnTo>
                  <a:lnTo>
                    <a:pt x="8913" y="1498"/>
                  </a:lnTo>
                  <a:lnTo>
                    <a:pt x="8890" y="1795"/>
                  </a:lnTo>
                  <a:lnTo>
                    <a:pt x="8890" y="2120"/>
                  </a:lnTo>
                  <a:lnTo>
                    <a:pt x="8913" y="2445"/>
                  </a:lnTo>
                  <a:lnTo>
                    <a:pt x="8969" y="2756"/>
                  </a:lnTo>
                  <a:lnTo>
                    <a:pt x="9060" y="3081"/>
                  </a:lnTo>
                  <a:lnTo>
                    <a:pt x="9173" y="3378"/>
                  </a:lnTo>
                  <a:lnTo>
                    <a:pt x="9297" y="3647"/>
                  </a:lnTo>
                  <a:lnTo>
                    <a:pt x="9466" y="3887"/>
                  </a:lnTo>
                  <a:lnTo>
                    <a:pt x="9579" y="4085"/>
                  </a:lnTo>
                  <a:lnTo>
                    <a:pt x="9670" y="4269"/>
                  </a:lnTo>
                  <a:lnTo>
                    <a:pt x="9726" y="4467"/>
                  </a:lnTo>
                  <a:lnTo>
                    <a:pt x="9771" y="4650"/>
                  </a:lnTo>
                  <a:lnTo>
                    <a:pt x="9771" y="4834"/>
                  </a:lnTo>
                  <a:lnTo>
                    <a:pt x="9749" y="5032"/>
                  </a:lnTo>
                  <a:lnTo>
                    <a:pt x="9715" y="5216"/>
                  </a:lnTo>
                  <a:lnTo>
                    <a:pt x="9625" y="5385"/>
                  </a:lnTo>
                  <a:lnTo>
                    <a:pt x="9534" y="5513"/>
                  </a:lnTo>
                  <a:lnTo>
                    <a:pt x="9410" y="5626"/>
                  </a:lnTo>
                  <a:lnTo>
                    <a:pt x="9229" y="5710"/>
                  </a:lnTo>
                  <a:lnTo>
                    <a:pt x="9060" y="5767"/>
                  </a:lnTo>
                  <a:lnTo>
                    <a:pt x="8845" y="5767"/>
                  </a:lnTo>
                  <a:lnTo>
                    <a:pt x="8585" y="5739"/>
                  </a:lnTo>
                  <a:lnTo>
                    <a:pt x="8325" y="5654"/>
                  </a:lnTo>
                  <a:lnTo>
                    <a:pt x="8020" y="5513"/>
                  </a:lnTo>
                  <a:lnTo>
                    <a:pt x="7840" y="5442"/>
                  </a:lnTo>
                  <a:lnTo>
                    <a:pt x="7648" y="5385"/>
                  </a:lnTo>
                  <a:lnTo>
                    <a:pt x="7433" y="5329"/>
                  </a:lnTo>
                  <a:lnTo>
                    <a:pt x="7241" y="5301"/>
                  </a:lnTo>
                  <a:lnTo>
                    <a:pt x="6755" y="5301"/>
                  </a:lnTo>
                  <a:lnTo>
                    <a:pt x="6281" y="5329"/>
                  </a:lnTo>
                  <a:lnTo>
                    <a:pt x="5784" y="5385"/>
                  </a:lnTo>
                  <a:lnTo>
                    <a:pt x="5264" y="5498"/>
                  </a:lnTo>
                  <a:lnTo>
                    <a:pt x="4744" y="5597"/>
                  </a:lnTo>
                  <a:lnTo>
                    <a:pt x="4247" y="5739"/>
                  </a:lnTo>
                  <a:lnTo>
                    <a:pt x="4202" y="5894"/>
                  </a:lnTo>
                  <a:lnTo>
                    <a:pt x="4202" y="6191"/>
                  </a:lnTo>
                  <a:lnTo>
                    <a:pt x="4202" y="6545"/>
                  </a:lnTo>
                  <a:lnTo>
                    <a:pt x="4225" y="6954"/>
                  </a:lnTo>
                  <a:lnTo>
                    <a:pt x="4315" y="7930"/>
                  </a:lnTo>
                  <a:lnTo>
                    <a:pt x="4394" y="9018"/>
                  </a:lnTo>
                  <a:lnTo>
                    <a:pt x="4439" y="9570"/>
                  </a:lnTo>
                  <a:lnTo>
                    <a:pt x="4462" y="10107"/>
                  </a:lnTo>
                  <a:lnTo>
                    <a:pt x="4484" y="10630"/>
                  </a:lnTo>
                  <a:lnTo>
                    <a:pt x="4507" y="11082"/>
                  </a:lnTo>
                  <a:lnTo>
                    <a:pt x="4484" y="11520"/>
                  </a:lnTo>
                  <a:lnTo>
                    <a:pt x="4439" y="11874"/>
                  </a:lnTo>
                  <a:lnTo>
                    <a:pt x="4394" y="12029"/>
                  </a:lnTo>
                  <a:lnTo>
                    <a:pt x="4349" y="12171"/>
                  </a:lnTo>
                  <a:lnTo>
                    <a:pt x="4315" y="12284"/>
                  </a:lnTo>
                  <a:lnTo>
                    <a:pt x="4247" y="12354"/>
                  </a:lnTo>
                  <a:close/>
                </a:path>
              </a:pathLst>
            </a:custGeom>
            <a:solidFill>
              <a:srgbClr val="FFFFCC"/>
            </a:solidFill>
            <a:ln w="28575">
              <a:solidFill>
                <a:srgbClr val="000000"/>
              </a:solidFill>
              <a:miter lim="800000"/>
              <a:headEnd/>
              <a:tailEnd/>
            </a:ln>
          </p:spPr>
          <p:txBody>
            <a:bodyPr/>
            <a:lstStyle/>
            <a:p>
              <a:pPr algn="ctr" fontAlgn="base">
                <a:spcBef>
                  <a:spcPct val="0"/>
                </a:spcBef>
                <a:spcAft>
                  <a:spcPct val="0"/>
                </a:spcAft>
              </a:pPr>
              <a:endParaRPr lang="en-US" sz="2400">
                <a:solidFill>
                  <a:srgbClr val="EAEAEA"/>
                </a:solidFill>
                <a:cs typeface="Arial" charset="0"/>
              </a:endParaRPr>
            </a:p>
          </p:txBody>
        </p:sp>
        <p:sp>
          <p:nvSpPr>
            <p:cNvPr id="20490" name="Puzzle4"/>
            <p:cNvSpPr>
              <a:spLocks noEditPoints="1" noChangeArrowheads="1"/>
            </p:cNvSpPr>
            <p:nvPr/>
          </p:nvSpPr>
          <p:spPr bwMode="auto">
            <a:xfrm>
              <a:off x="2192" y="1719"/>
              <a:ext cx="1072" cy="1763"/>
            </a:xfrm>
            <a:custGeom>
              <a:avLst/>
              <a:gdLst>
                <a:gd name="T0" fmla="*/ 412 w 21600"/>
                <a:gd name="T1" fmla="*/ 946 h 21600"/>
                <a:gd name="T2" fmla="*/ 22 w 21600"/>
                <a:gd name="T3" fmla="*/ 1382 h 21600"/>
                <a:gd name="T4" fmla="*/ 571 w 21600"/>
                <a:gd name="T5" fmla="*/ 1763 h 21600"/>
                <a:gd name="T6" fmla="*/ 1038 w 21600"/>
                <a:gd name="T7" fmla="*/ 1367 h 21600"/>
                <a:gd name="T8" fmla="*/ 693 w 21600"/>
                <a:gd name="T9" fmla="*/ 889 h 21600"/>
                <a:gd name="T10" fmla="*/ 1044 w 21600"/>
                <a:gd name="T11" fmla="*/ 385 h 21600"/>
                <a:gd name="T12" fmla="*/ 551 w 21600"/>
                <a:gd name="T13" fmla="*/ 1 h 21600"/>
                <a:gd name="T14" fmla="*/ 22 w 21600"/>
                <a:gd name="T15" fmla="*/ 385 h 21600"/>
                <a:gd name="T16" fmla="*/ 0 60000 65536"/>
                <a:gd name="T17" fmla="*/ 0 60000 65536"/>
                <a:gd name="T18" fmla="*/ 0 60000 65536"/>
                <a:gd name="T19" fmla="*/ 0 60000 65536"/>
                <a:gd name="T20" fmla="*/ 0 60000 65536"/>
                <a:gd name="T21" fmla="*/ 0 60000 65536"/>
                <a:gd name="T22" fmla="*/ 0 60000 65536"/>
                <a:gd name="T23" fmla="*/ 0 60000 65536"/>
                <a:gd name="T24" fmla="*/ 2075 w 21600"/>
                <a:gd name="T25" fmla="*/ 5660 h 21600"/>
                <a:gd name="T26" fmla="*/ 20210 w 21600"/>
                <a:gd name="T27" fmla="*/ 15976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3813" y="10590"/>
                  </a:moveTo>
                  <a:lnTo>
                    <a:pt x="3927" y="10513"/>
                  </a:lnTo>
                  <a:lnTo>
                    <a:pt x="4078" y="10425"/>
                  </a:lnTo>
                  <a:lnTo>
                    <a:pt x="4210" y="10359"/>
                  </a:lnTo>
                  <a:lnTo>
                    <a:pt x="4361" y="10315"/>
                  </a:lnTo>
                  <a:lnTo>
                    <a:pt x="4682" y="10237"/>
                  </a:lnTo>
                  <a:lnTo>
                    <a:pt x="5041" y="10193"/>
                  </a:lnTo>
                  <a:lnTo>
                    <a:pt x="5456" y="10171"/>
                  </a:lnTo>
                  <a:lnTo>
                    <a:pt x="5853" y="10193"/>
                  </a:lnTo>
                  <a:lnTo>
                    <a:pt x="6249" y="10260"/>
                  </a:lnTo>
                  <a:lnTo>
                    <a:pt x="6646" y="10337"/>
                  </a:lnTo>
                  <a:lnTo>
                    <a:pt x="7004" y="10469"/>
                  </a:lnTo>
                  <a:lnTo>
                    <a:pt x="7363" y="10612"/>
                  </a:lnTo>
                  <a:lnTo>
                    <a:pt x="7665" y="10788"/>
                  </a:lnTo>
                  <a:lnTo>
                    <a:pt x="7911" y="10998"/>
                  </a:lnTo>
                  <a:lnTo>
                    <a:pt x="8024" y="11097"/>
                  </a:lnTo>
                  <a:lnTo>
                    <a:pt x="8137" y="11207"/>
                  </a:lnTo>
                  <a:lnTo>
                    <a:pt x="8194" y="11340"/>
                  </a:lnTo>
                  <a:lnTo>
                    <a:pt x="8269" y="11461"/>
                  </a:lnTo>
                  <a:lnTo>
                    <a:pt x="8307" y="11593"/>
                  </a:lnTo>
                  <a:lnTo>
                    <a:pt x="8307" y="11714"/>
                  </a:lnTo>
                  <a:lnTo>
                    <a:pt x="8307" y="11868"/>
                  </a:lnTo>
                  <a:lnTo>
                    <a:pt x="8307" y="12012"/>
                  </a:lnTo>
                  <a:lnTo>
                    <a:pt x="8194" y="12265"/>
                  </a:lnTo>
                  <a:lnTo>
                    <a:pt x="8062" y="12519"/>
                  </a:lnTo>
                  <a:lnTo>
                    <a:pt x="7873" y="12706"/>
                  </a:lnTo>
                  <a:lnTo>
                    <a:pt x="7627" y="12904"/>
                  </a:lnTo>
                  <a:lnTo>
                    <a:pt x="7363" y="13048"/>
                  </a:lnTo>
                  <a:lnTo>
                    <a:pt x="7080" y="13180"/>
                  </a:lnTo>
                  <a:lnTo>
                    <a:pt x="6759" y="13257"/>
                  </a:lnTo>
                  <a:lnTo>
                    <a:pt x="6419" y="13345"/>
                  </a:lnTo>
                  <a:lnTo>
                    <a:pt x="6098" y="13389"/>
                  </a:lnTo>
                  <a:lnTo>
                    <a:pt x="5739" y="13389"/>
                  </a:lnTo>
                  <a:lnTo>
                    <a:pt x="5418" y="13389"/>
                  </a:lnTo>
                  <a:lnTo>
                    <a:pt x="5079" y="13345"/>
                  </a:lnTo>
                  <a:lnTo>
                    <a:pt x="4758" y="13301"/>
                  </a:lnTo>
                  <a:lnTo>
                    <a:pt x="4474" y="13213"/>
                  </a:lnTo>
                  <a:lnTo>
                    <a:pt x="4172" y="13114"/>
                  </a:lnTo>
                  <a:lnTo>
                    <a:pt x="3965" y="12982"/>
                  </a:lnTo>
                  <a:lnTo>
                    <a:pt x="3738" y="12838"/>
                  </a:lnTo>
                  <a:lnTo>
                    <a:pt x="3493" y="12706"/>
                  </a:lnTo>
                  <a:lnTo>
                    <a:pt x="3228" y="12607"/>
                  </a:lnTo>
                  <a:lnTo>
                    <a:pt x="2945" y="12519"/>
                  </a:lnTo>
                  <a:lnTo>
                    <a:pt x="2700" y="12431"/>
                  </a:lnTo>
                  <a:lnTo>
                    <a:pt x="2397" y="12375"/>
                  </a:lnTo>
                  <a:lnTo>
                    <a:pt x="2152" y="12331"/>
                  </a:lnTo>
                  <a:lnTo>
                    <a:pt x="1888" y="12309"/>
                  </a:lnTo>
                  <a:lnTo>
                    <a:pt x="1642" y="12309"/>
                  </a:lnTo>
                  <a:lnTo>
                    <a:pt x="1397" y="12331"/>
                  </a:lnTo>
                  <a:lnTo>
                    <a:pt x="1170" y="12397"/>
                  </a:lnTo>
                  <a:lnTo>
                    <a:pt x="962" y="12453"/>
                  </a:lnTo>
                  <a:lnTo>
                    <a:pt x="774" y="12563"/>
                  </a:lnTo>
                  <a:lnTo>
                    <a:pt x="623" y="12684"/>
                  </a:lnTo>
                  <a:lnTo>
                    <a:pt x="528" y="12838"/>
                  </a:lnTo>
                  <a:lnTo>
                    <a:pt x="453" y="13026"/>
                  </a:lnTo>
                  <a:lnTo>
                    <a:pt x="339" y="13477"/>
                  </a:lnTo>
                  <a:lnTo>
                    <a:pt x="226" y="13984"/>
                  </a:lnTo>
                  <a:lnTo>
                    <a:pt x="151" y="14535"/>
                  </a:lnTo>
                  <a:lnTo>
                    <a:pt x="113" y="15075"/>
                  </a:lnTo>
                  <a:lnTo>
                    <a:pt x="113" y="15626"/>
                  </a:lnTo>
                  <a:lnTo>
                    <a:pt x="151" y="16133"/>
                  </a:lnTo>
                  <a:lnTo>
                    <a:pt x="188" y="16376"/>
                  </a:lnTo>
                  <a:lnTo>
                    <a:pt x="264" y="16585"/>
                  </a:lnTo>
                  <a:lnTo>
                    <a:pt x="339" y="16773"/>
                  </a:lnTo>
                  <a:lnTo>
                    <a:pt x="453" y="16938"/>
                  </a:lnTo>
                  <a:lnTo>
                    <a:pt x="1095" y="16883"/>
                  </a:lnTo>
                  <a:lnTo>
                    <a:pt x="1963" y="16795"/>
                  </a:lnTo>
                  <a:lnTo>
                    <a:pt x="2945" y="16751"/>
                  </a:lnTo>
                  <a:lnTo>
                    <a:pt x="3965" y="16706"/>
                  </a:lnTo>
                  <a:lnTo>
                    <a:pt x="5022" y="16684"/>
                  </a:lnTo>
                  <a:lnTo>
                    <a:pt x="5947" y="16684"/>
                  </a:lnTo>
                  <a:lnTo>
                    <a:pt x="6759" y="16706"/>
                  </a:lnTo>
                  <a:lnTo>
                    <a:pt x="7363" y="16751"/>
                  </a:lnTo>
                  <a:lnTo>
                    <a:pt x="7948" y="16839"/>
                  </a:lnTo>
                  <a:lnTo>
                    <a:pt x="8458" y="16916"/>
                  </a:lnTo>
                  <a:lnTo>
                    <a:pt x="8893" y="17026"/>
                  </a:lnTo>
                  <a:lnTo>
                    <a:pt x="9289" y="17158"/>
                  </a:lnTo>
                  <a:lnTo>
                    <a:pt x="9572" y="17280"/>
                  </a:lnTo>
                  <a:lnTo>
                    <a:pt x="9799" y="17412"/>
                  </a:lnTo>
                  <a:lnTo>
                    <a:pt x="9969" y="17555"/>
                  </a:lnTo>
                  <a:lnTo>
                    <a:pt x="10120" y="17687"/>
                  </a:lnTo>
                  <a:lnTo>
                    <a:pt x="10158" y="17831"/>
                  </a:lnTo>
                  <a:lnTo>
                    <a:pt x="10195" y="17974"/>
                  </a:lnTo>
                  <a:lnTo>
                    <a:pt x="10158" y="18128"/>
                  </a:lnTo>
                  <a:lnTo>
                    <a:pt x="10082" y="18271"/>
                  </a:lnTo>
                  <a:lnTo>
                    <a:pt x="9969" y="18426"/>
                  </a:lnTo>
                  <a:lnTo>
                    <a:pt x="9837" y="18569"/>
                  </a:lnTo>
                  <a:lnTo>
                    <a:pt x="9648" y="18701"/>
                  </a:lnTo>
                  <a:lnTo>
                    <a:pt x="9440" y="18822"/>
                  </a:lnTo>
                  <a:lnTo>
                    <a:pt x="9213" y="18999"/>
                  </a:lnTo>
                  <a:lnTo>
                    <a:pt x="9044" y="19186"/>
                  </a:lnTo>
                  <a:lnTo>
                    <a:pt x="8893" y="19395"/>
                  </a:lnTo>
                  <a:lnTo>
                    <a:pt x="8817" y="19627"/>
                  </a:lnTo>
                  <a:lnTo>
                    <a:pt x="8779" y="19858"/>
                  </a:lnTo>
                  <a:lnTo>
                    <a:pt x="8779" y="20112"/>
                  </a:lnTo>
                  <a:lnTo>
                    <a:pt x="8855" y="20354"/>
                  </a:lnTo>
                  <a:lnTo>
                    <a:pt x="8968" y="20586"/>
                  </a:lnTo>
                  <a:lnTo>
                    <a:pt x="9138" y="20817"/>
                  </a:lnTo>
                  <a:lnTo>
                    <a:pt x="9365" y="21026"/>
                  </a:lnTo>
                  <a:lnTo>
                    <a:pt x="9610" y="21192"/>
                  </a:lnTo>
                  <a:lnTo>
                    <a:pt x="9950" y="21368"/>
                  </a:lnTo>
                  <a:lnTo>
                    <a:pt x="10120" y="21445"/>
                  </a:lnTo>
                  <a:lnTo>
                    <a:pt x="10346" y="21511"/>
                  </a:lnTo>
                  <a:lnTo>
                    <a:pt x="10516" y="21555"/>
                  </a:lnTo>
                  <a:lnTo>
                    <a:pt x="10743" y="21600"/>
                  </a:lnTo>
                  <a:lnTo>
                    <a:pt x="10988" y="21644"/>
                  </a:lnTo>
                  <a:lnTo>
                    <a:pt x="11215" y="21666"/>
                  </a:lnTo>
                  <a:lnTo>
                    <a:pt x="11498" y="21666"/>
                  </a:lnTo>
                  <a:lnTo>
                    <a:pt x="11762" y="21666"/>
                  </a:lnTo>
                  <a:lnTo>
                    <a:pt x="12253" y="21644"/>
                  </a:lnTo>
                  <a:lnTo>
                    <a:pt x="12763" y="21577"/>
                  </a:lnTo>
                  <a:lnTo>
                    <a:pt x="13197" y="21467"/>
                  </a:lnTo>
                  <a:lnTo>
                    <a:pt x="13556" y="21346"/>
                  </a:lnTo>
                  <a:lnTo>
                    <a:pt x="13896" y="21192"/>
                  </a:lnTo>
                  <a:lnTo>
                    <a:pt x="14179" y="21026"/>
                  </a:lnTo>
                  <a:lnTo>
                    <a:pt x="14444" y="20839"/>
                  </a:lnTo>
                  <a:lnTo>
                    <a:pt x="14576" y="20641"/>
                  </a:lnTo>
                  <a:lnTo>
                    <a:pt x="14727" y="20431"/>
                  </a:lnTo>
                  <a:lnTo>
                    <a:pt x="14765" y="20200"/>
                  </a:lnTo>
                  <a:lnTo>
                    <a:pt x="14802" y="19991"/>
                  </a:lnTo>
                  <a:lnTo>
                    <a:pt x="14727" y="19759"/>
                  </a:lnTo>
                  <a:lnTo>
                    <a:pt x="14613" y="19550"/>
                  </a:lnTo>
                  <a:lnTo>
                    <a:pt x="14444" y="19307"/>
                  </a:lnTo>
                  <a:lnTo>
                    <a:pt x="14217" y="19098"/>
                  </a:lnTo>
                  <a:lnTo>
                    <a:pt x="13934" y="18911"/>
                  </a:lnTo>
                  <a:lnTo>
                    <a:pt x="13669" y="18745"/>
                  </a:lnTo>
                  <a:lnTo>
                    <a:pt x="13462" y="18547"/>
                  </a:lnTo>
                  <a:lnTo>
                    <a:pt x="13311" y="18337"/>
                  </a:lnTo>
                  <a:lnTo>
                    <a:pt x="13197" y="18150"/>
                  </a:lnTo>
                  <a:lnTo>
                    <a:pt x="13122" y="17941"/>
                  </a:lnTo>
                  <a:lnTo>
                    <a:pt x="13122" y="17720"/>
                  </a:lnTo>
                  <a:lnTo>
                    <a:pt x="13122" y="17533"/>
                  </a:lnTo>
                  <a:lnTo>
                    <a:pt x="13197" y="17346"/>
                  </a:lnTo>
                  <a:lnTo>
                    <a:pt x="13273" y="17158"/>
                  </a:lnTo>
                  <a:lnTo>
                    <a:pt x="13386" y="16982"/>
                  </a:lnTo>
                  <a:lnTo>
                    <a:pt x="13537" y="16839"/>
                  </a:lnTo>
                  <a:lnTo>
                    <a:pt x="13707" y="16706"/>
                  </a:lnTo>
                  <a:lnTo>
                    <a:pt x="13896" y="16607"/>
                  </a:lnTo>
                  <a:lnTo>
                    <a:pt x="14104" y="16519"/>
                  </a:lnTo>
                  <a:lnTo>
                    <a:pt x="14330" y="16453"/>
                  </a:lnTo>
                  <a:lnTo>
                    <a:pt x="14538" y="16431"/>
                  </a:lnTo>
                  <a:lnTo>
                    <a:pt x="14897" y="16453"/>
                  </a:lnTo>
                  <a:lnTo>
                    <a:pt x="15406" y="16497"/>
                  </a:lnTo>
                  <a:lnTo>
                    <a:pt x="16105" y="16541"/>
                  </a:lnTo>
                  <a:lnTo>
                    <a:pt x="16898" y="16607"/>
                  </a:lnTo>
                  <a:lnTo>
                    <a:pt x="17804" y="16651"/>
                  </a:lnTo>
                  <a:lnTo>
                    <a:pt x="18786" y="16684"/>
                  </a:lnTo>
                  <a:lnTo>
                    <a:pt x="19844" y="16728"/>
                  </a:lnTo>
                  <a:lnTo>
                    <a:pt x="20920" y="16751"/>
                  </a:lnTo>
                  <a:lnTo>
                    <a:pt x="21109" y="16497"/>
                  </a:lnTo>
                  <a:lnTo>
                    <a:pt x="21241" y="16222"/>
                  </a:lnTo>
                  <a:lnTo>
                    <a:pt x="21392" y="15946"/>
                  </a:lnTo>
                  <a:lnTo>
                    <a:pt x="21467" y="15648"/>
                  </a:lnTo>
                  <a:lnTo>
                    <a:pt x="21543" y="15351"/>
                  </a:lnTo>
                  <a:lnTo>
                    <a:pt x="21618" y="15042"/>
                  </a:lnTo>
                  <a:lnTo>
                    <a:pt x="21618" y="14745"/>
                  </a:lnTo>
                  <a:lnTo>
                    <a:pt x="21618" y="14447"/>
                  </a:lnTo>
                  <a:lnTo>
                    <a:pt x="21618" y="14150"/>
                  </a:lnTo>
                  <a:lnTo>
                    <a:pt x="21581" y="13852"/>
                  </a:lnTo>
                  <a:lnTo>
                    <a:pt x="21505" y="13577"/>
                  </a:lnTo>
                  <a:lnTo>
                    <a:pt x="21430" y="13301"/>
                  </a:lnTo>
                  <a:lnTo>
                    <a:pt x="21354" y="13048"/>
                  </a:lnTo>
                  <a:lnTo>
                    <a:pt x="21241" y="12816"/>
                  </a:lnTo>
                  <a:lnTo>
                    <a:pt x="21146" y="12607"/>
                  </a:lnTo>
                  <a:lnTo>
                    <a:pt x="21033" y="12431"/>
                  </a:lnTo>
                  <a:lnTo>
                    <a:pt x="20920" y="12265"/>
                  </a:lnTo>
                  <a:lnTo>
                    <a:pt x="20769" y="12144"/>
                  </a:lnTo>
                  <a:lnTo>
                    <a:pt x="20637" y="12034"/>
                  </a:lnTo>
                  <a:lnTo>
                    <a:pt x="20486" y="11946"/>
                  </a:lnTo>
                  <a:lnTo>
                    <a:pt x="20297" y="11891"/>
                  </a:lnTo>
                  <a:lnTo>
                    <a:pt x="20165" y="11846"/>
                  </a:lnTo>
                  <a:lnTo>
                    <a:pt x="19976" y="11824"/>
                  </a:lnTo>
                  <a:lnTo>
                    <a:pt x="19806" y="11802"/>
                  </a:lnTo>
                  <a:lnTo>
                    <a:pt x="19390" y="11824"/>
                  </a:lnTo>
                  <a:lnTo>
                    <a:pt x="18956" y="11891"/>
                  </a:lnTo>
                  <a:lnTo>
                    <a:pt x="18503" y="11968"/>
                  </a:lnTo>
                  <a:lnTo>
                    <a:pt x="17993" y="12078"/>
                  </a:lnTo>
                  <a:lnTo>
                    <a:pt x="17653" y="12144"/>
                  </a:lnTo>
                  <a:lnTo>
                    <a:pt x="17332" y="12199"/>
                  </a:lnTo>
                  <a:lnTo>
                    <a:pt x="17049" y="12221"/>
                  </a:lnTo>
                  <a:lnTo>
                    <a:pt x="16747" y="12243"/>
                  </a:lnTo>
                  <a:lnTo>
                    <a:pt x="16464" y="12243"/>
                  </a:lnTo>
                  <a:lnTo>
                    <a:pt x="16218" y="12243"/>
                  </a:lnTo>
                  <a:lnTo>
                    <a:pt x="15992" y="12221"/>
                  </a:lnTo>
                  <a:lnTo>
                    <a:pt x="15746" y="12199"/>
                  </a:lnTo>
                  <a:lnTo>
                    <a:pt x="15520" y="12155"/>
                  </a:lnTo>
                  <a:lnTo>
                    <a:pt x="15350" y="12122"/>
                  </a:lnTo>
                  <a:lnTo>
                    <a:pt x="15161" y="12056"/>
                  </a:lnTo>
                  <a:lnTo>
                    <a:pt x="14972" y="11990"/>
                  </a:lnTo>
                  <a:lnTo>
                    <a:pt x="14689" y="11846"/>
                  </a:lnTo>
                  <a:lnTo>
                    <a:pt x="14444" y="11670"/>
                  </a:lnTo>
                  <a:lnTo>
                    <a:pt x="14255" y="11483"/>
                  </a:lnTo>
                  <a:lnTo>
                    <a:pt x="14104" y="11295"/>
                  </a:lnTo>
                  <a:lnTo>
                    <a:pt x="14028" y="11086"/>
                  </a:lnTo>
                  <a:lnTo>
                    <a:pt x="13972" y="10888"/>
                  </a:lnTo>
                  <a:lnTo>
                    <a:pt x="13972" y="10700"/>
                  </a:lnTo>
                  <a:lnTo>
                    <a:pt x="14009" y="10513"/>
                  </a:lnTo>
                  <a:lnTo>
                    <a:pt x="14066" y="10359"/>
                  </a:lnTo>
                  <a:lnTo>
                    <a:pt x="14179" y="10215"/>
                  </a:lnTo>
                  <a:lnTo>
                    <a:pt x="14406" y="10006"/>
                  </a:lnTo>
                  <a:lnTo>
                    <a:pt x="14651" y="9830"/>
                  </a:lnTo>
                  <a:lnTo>
                    <a:pt x="14878" y="9686"/>
                  </a:lnTo>
                  <a:lnTo>
                    <a:pt x="15123" y="9554"/>
                  </a:lnTo>
                  <a:lnTo>
                    <a:pt x="15350" y="9477"/>
                  </a:lnTo>
                  <a:lnTo>
                    <a:pt x="15558" y="9411"/>
                  </a:lnTo>
                  <a:lnTo>
                    <a:pt x="15803" y="9345"/>
                  </a:lnTo>
                  <a:lnTo>
                    <a:pt x="16030" y="9323"/>
                  </a:lnTo>
                  <a:lnTo>
                    <a:pt x="16256" y="9301"/>
                  </a:lnTo>
                  <a:lnTo>
                    <a:pt x="16464" y="9323"/>
                  </a:lnTo>
                  <a:lnTo>
                    <a:pt x="16690" y="9345"/>
                  </a:lnTo>
                  <a:lnTo>
                    <a:pt x="16898" y="9367"/>
                  </a:lnTo>
                  <a:lnTo>
                    <a:pt x="17332" y="9477"/>
                  </a:lnTo>
                  <a:lnTo>
                    <a:pt x="17767" y="9598"/>
                  </a:lnTo>
                  <a:lnTo>
                    <a:pt x="18163" y="9731"/>
                  </a:lnTo>
                  <a:lnTo>
                    <a:pt x="18597" y="9874"/>
                  </a:lnTo>
                  <a:lnTo>
                    <a:pt x="18994" y="10006"/>
                  </a:lnTo>
                  <a:lnTo>
                    <a:pt x="19428" y="10083"/>
                  </a:lnTo>
                  <a:lnTo>
                    <a:pt x="19617" y="10127"/>
                  </a:lnTo>
                  <a:lnTo>
                    <a:pt x="19844" y="10149"/>
                  </a:lnTo>
                  <a:lnTo>
                    <a:pt x="20013" y="10149"/>
                  </a:lnTo>
                  <a:lnTo>
                    <a:pt x="20240" y="10127"/>
                  </a:lnTo>
                  <a:lnTo>
                    <a:pt x="20410" y="10105"/>
                  </a:lnTo>
                  <a:lnTo>
                    <a:pt x="20637" y="10061"/>
                  </a:lnTo>
                  <a:lnTo>
                    <a:pt x="20844" y="9984"/>
                  </a:lnTo>
                  <a:lnTo>
                    <a:pt x="21033" y="9896"/>
                  </a:lnTo>
                  <a:lnTo>
                    <a:pt x="21146" y="9830"/>
                  </a:lnTo>
                  <a:lnTo>
                    <a:pt x="21203" y="9753"/>
                  </a:lnTo>
                  <a:lnTo>
                    <a:pt x="21279" y="9642"/>
                  </a:lnTo>
                  <a:lnTo>
                    <a:pt x="21354" y="9521"/>
                  </a:lnTo>
                  <a:lnTo>
                    <a:pt x="21430" y="9246"/>
                  </a:lnTo>
                  <a:lnTo>
                    <a:pt x="21430" y="8904"/>
                  </a:lnTo>
                  <a:lnTo>
                    <a:pt x="21430" y="8540"/>
                  </a:lnTo>
                  <a:lnTo>
                    <a:pt x="21392" y="8144"/>
                  </a:lnTo>
                  <a:lnTo>
                    <a:pt x="21354" y="7714"/>
                  </a:lnTo>
                  <a:lnTo>
                    <a:pt x="21279" y="7295"/>
                  </a:lnTo>
                  <a:lnTo>
                    <a:pt x="21146" y="6446"/>
                  </a:lnTo>
                  <a:lnTo>
                    <a:pt x="20995" y="5686"/>
                  </a:lnTo>
                  <a:lnTo>
                    <a:pt x="20958" y="5366"/>
                  </a:lnTo>
                  <a:lnTo>
                    <a:pt x="20958" y="5091"/>
                  </a:lnTo>
                  <a:lnTo>
                    <a:pt x="20958" y="4860"/>
                  </a:lnTo>
                  <a:lnTo>
                    <a:pt x="21033" y="4716"/>
                  </a:lnTo>
                  <a:lnTo>
                    <a:pt x="20637" y="4860"/>
                  </a:lnTo>
                  <a:lnTo>
                    <a:pt x="20127" y="4992"/>
                  </a:lnTo>
                  <a:lnTo>
                    <a:pt x="19617" y="5069"/>
                  </a:lnTo>
                  <a:lnTo>
                    <a:pt x="19032" y="5157"/>
                  </a:lnTo>
                  <a:lnTo>
                    <a:pt x="18465" y="5201"/>
                  </a:lnTo>
                  <a:lnTo>
                    <a:pt x="17842" y="5245"/>
                  </a:lnTo>
                  <a:lnTo>
                    <a:pt x="17219" y="5267"/>
                  </a:lnTo>
                  <a:lnTo>
                    <a:pt x="16615" y="5267"/>
                  </a:lnTo>
                  <a:lnTo>
                    <a:pt x="15992" y="5245"/>
                  </a:lnTo>
                  <a:lnTo>
                    <a:pt x="15369" y="5201"/>
                  </a:lnTo>
                  <a:lnTo>
                    <a:pt x="14840" y="5157"/>
                  </a:lnTo>
                  <a:lnTo>
                    <a:pt x="14293" y="5091"/>
                  </a:lnTo>
                  <a:lnTo>
                    <a:pt x="13783" y="5014"/>
                  </a:lnTo>
                  <a:lnTo>
                    <a:pt x="13386" y="4926"/>
                  </a:lnTo>
                  <a:lnTo>
                    <a:pt x="13027" y="4815"/>
                  </a:lnTo>
                  <a:lnTo>
                    <a:pt x="12725" y="4716"/>
                  </a:lnTo>
                  <a:lnTo>
                    <a:pt x="12480" y="4606"/>
                  </a:lnTo>
                  <a:lnTo>
                    <a:pt x="12291" y="4496"/>
                  </a:lnTo>
                  <a:lnTo>
                    <a:pt x="12197" y="4397"/>
                  </a:lnTo>
                  <a:lnTo>
                    <a:pt x="12083" y="4286"/>
                  </a:lnTo>
                  <a:lnTo>
                    <a:pt x="12046" y="4187"/>
                  </a:lnTo>
                  <a:lnTo>
                    <a:pt x="12008" y="4077"/>
                  </a:lnTo>
                  <a:lnTo>
                    <a:pt x="12046" y="3967"/>
                  </a:lnTo>
                  <a:lnTo>
                    <a:pt x="12121" y="3868"/>
                  </a:lnTo>
                  <a:lnTo>
                    <a:pt x="12197" y="3735"/>
                  </a:lnTo>
                  <a:lnTo>
                    <a:pt x="12291" y="3614"/>
                  </a:lnTo>
                  <a:lnTo>
                    <a:pt x="12442" y="3482"/>
                  </a:lnTo>
                  <a:lnTo>
                    <a:pt x="12631" y="3361"/>
                  </a:lnTo>
                  <a:lnTo>
                    <a:pt x="13065" y="3085"/>
                  </a:lnTo>
                  <a:lnTo>
                    <a:pt x="13537" y="2766"/>
                  </a:lnTo>
                  <a:lnTo>
                    <a:pt x="13783" y="2578"/>
                  </a:lnTo>
                  <a:lnTo>
                    <a:pt x="13934" y="2380"/>
                  </a:lnTo>
                  <a:lnTo>
                    <a:pt x="14028" y="2171"/>
                  </a:lnTo>
                  <a:lnTo>
                    <a:pt x="14104" y="1961"/>
                  </a:lnTo>
                  <a:lnTo>
                    <a:pt x="14104" y="1730"/>
                  </a:lnTo>
                  <a:lnTo>
                    <a:pt x="14066" y="1498"/>
                  </a:lnTo>
                  <a:lnTo>
                    <a:pt x="13972" y="1267"/>
                  </a:lnTo>
                  <a:lnTo>
                    <a:pt x="13820" y="1057"/>
                  </a:lnTo>
                  <a:lnTo>
                    <a:pt x="13594" y="837"/>
                  </a:lnTo>
                  <a:lnTo>
                    <a:pt x="13386" y="628"/>
                  </a:lnTo>
                  <a:lnTo>
                    <a:pt x="13103" y="462"/>
                  </a:lnTo>
                  <a:lnTo>
                    <a:pt x="12763" y="308"/>
                  </a:lnTo>
                  <a:lnTo>
                    <a:pt x="12404" y="187"/>
                  </a:lnTo>
                  <a:lnTo>
                    <a:pt x="12008" y="77"/>
                  </a:lnTo>
                  <a:lnTo>
                    <a:pt x="11574" y="33"/>
                  </a:lnTo>
                  <a:lnTo>
                    <a:pt x="11102" y="11"/>
                  </a:lnTo>
                  <a:lnTo>
                    <a:pt x="10667" y="11"/>
                  </a:lnTo>
                  <a:lnTo>
                    <a:pt x="10233" y="77"/>
                  </a:lnTo>
                  <a:lnTo>
                    <a:pt x="9837" y="187"/>
                  </a:lnTo>
                  <a:lnTo>
                    <a:pt x="9440" y="286"/>
                  </a:lnTo>
                  <a:lnTo>
                    <a:pt x="9062" y="462"/>
                  </a:lnTo>
                  <a:lnTo>
                    <a:pt x="8741" y="628"/>
                  </a:lnTo>
                  <a:lnTo>
                    <a:pt x="8458" y="815"/>
                  </a:lnTo>
                  <a:lnTo>
                    <a:pt x="8232" y="1035"/>
                  </a:lnTo>
                  <a:lnTo>
                    <a:pt x="8062" y="1245"/>
                  </a:lnTo>
                  <a:lnTo>
                    <a:pt x="7911" y="1476"/>
                  </a:lnTo>
                  <a:lnTo>
                    <a:pt x="7835" y="1708"/>
                  </a:lnTo>
                  <a:lnTo>
                    <a:pt x="7797" y="1961"/>
                  </a:lnTo>
                  <a:lnTo>
                    <a:pt x="7835" y="2193"/>
                  </a:lnTo>
                  <a:lnTo>
                    <a:pt x="7948" y="2402"/>
                  </a:lnTo>
                  <a:lnTo>
                    <a:pt x="8062" y="2534"/>
                  </a:lnTo>
                  <a:lnTo>
                    <a:pt x="8175" y="2644"/>
                  </a:lnTo>
                  <a:lnTo>
                    <a:pt x="8269" y="2744"/>
                  </a:lnTo>
                  <a:lnTo>
                    <a:pt x="8420" y="2832"/>
                  </a:lnTo>
                  <a:lnTo>
                    <a:pt x="8704" y="3019"/>
                  </a:lnTo>
                  <a:lnTo>
                    <a:pt x="8968" y="3206"/>
                  </a:lnTo>
                  <a:lnTo>
                    <a:pt x="9138" y="3405"/>
                  </a:lnTo>
                  <a:lnTo>
                    <a:pt x="9327" y="3570"/>
                  </a:lnTo>
                  <a:lnTo>
                    <a:pt x="9440" y="3735"/>
                  </a:lnTo>
                  <a:lnTo>
                    <a:pt x="9516" y="3890"/>
                  </a:lnTo>
                  <a:lnTo>
                    <a:pt x="9534" y="4033"/>
                  </a:lnTo>
                  <a:lnTo>
                    <a:pt x="9534" y="4165"/>
                  </a:lnTo>
                  <a:lnTo>
                    <a:pt x="9516" y="4286"/>
                  </a:lnTo>
                  <a:lnTo>
                    <a:pt x="9440" y="4397"/>
                  </a:lnTo>
                  <a:lnTo>
                    <a:pt x="9327" y="4496"/>
                  </a:lnTo>
                  <a:lnTo>
                    <a:pt x="9176" y="4562"/>
                  </a:lnTo>
                  <a:lnTo>
                    <a:pt x="9006" y="4628"/>
                  </a:lnTo>
                  <a:lnTo>
                    <a:pt x="8779" y="4694"/>
                  </a:lnTo>
                  <a:lnTo>
                    <a:pt x="8534" y="4716"/>
                  </a:lnTo>
                  <a:lnTo>
                    <a:pt x="8232" y="4716"/>
                  </a:lnTo>
                  <a:lnTo>
                    <a:pt x="7118" y="4738"/>
                  </a:lnTo>
                  <a:lnTo>
                    <a:pt x="5947" y="4771"/>
                  </a:lnTo>
                  <a:lnTo>
                    <a:pt x="4795" y="4815"/>
                  </a:lnTo>
                  <a:lnTo>
                    <a:pt x="3681" y="4860"/>
                  </a:lnTo>
                  <a:lnTo>
                    <a:pt x="2662" y="4882"/>
                  </a:lnTo>
                  <a:lnTo>
                    <a:pt x="1755" y="4882"/>
                  </a:lnTo>
                  <a:lnTo>
                    <a:pt x="1359" y="4860"/>
                  </a:lnTo>
                  <a:lnTo>
                    <a:pt x="981" y="4837"/>
                  </a:lnTo>
                  <a:lnTo>
                    <a:pt x="698" y="4771"/>
                  </a:lnTo>
                  <a:lnTo>
                    <a:pt x="453" y="4716"/>
                  </a:lnTo>
                  <a:lnTo>
                    <a:pt x="453" y="5322"/>
                  </a:lnTo>
                  <a:lnTo>
                    <a:pt x="453" y="6083"/>
                  </a:lnTo>
                  <a:lnTo>
                    <a:pt x="453" y="6909"/>
                  </a:lnTo>
                  <a:lnTo>
                    <a:pt x="453" y="7780"/>
                  </a:lnTo>
                  <a:lnTo>
                    <a:pt x="453" y="8606"/>
                  </a:lnTo>
                  <a:lnTo>
                    <a:pt x="453" y="9345"/>
                  </a:lnTo>
                  <a:lnTo>
                    <a:pt x="453" y="9918"/>
                  </a:lnTo>
                  <a:lnTo>
                    <a:pt x="453" y="10282"/>
                  </a:lnTo>
                  <a:lnTo>
                    <a:pt x="490" y="10381"/>
                  </a:lnTo>
                  <a:lnTo>
                    <a:pt x="547" y="10491"/>
                  </a:lnTo>
                  <a:lnTo>
                    <a:pt x="660" y="10590"/>
                  </a:lnTo>
                  <a:lnTo>
                    <a:pt x="811" y="10700"/>
                  </a:lnTo>
                  <a:lnTo>
                    <a:pt x="981" y="10811"/>
                  </a:lnTo>
                  <a:lnTo>
                    <a:pt x="1208" y="10888"/>
                  </a:lnTo>
                  <a:lnTo>
                    <a:pt x="1453" y="10954"/>
                  </a:lnTo>
                  <a:lnTo>
                    <a:pt x="1718" y="11020"/>
                  </a:lnTo>
                  <a:lnTo>
                    <a:pt x="1963" y="11064"/>
                  </a:lnTo>
                  <a:lnTo>
                    <a:pt x="2265" y="11086"/>
                  </a:lnTo>
                  <a:lnTo>
                    <a:pt x="2548" y="11064"/>
                  </a:lnTo>
                  <a:lnTo>
                    <a:pt x="2794" y="11042"/>
                  </a:lnTo>
                  <a:lnTo>
                    <a:pt x="3096" y="10976"/>
                  </a:lnTo>
                  <a:lnTo>
                    <a:pt x="3341" y="10888"/>
                  </a:lnTo>
                  <a:lnTo>
                    <a:pt x="3606" y="10766"/>
                  </a:lnTo>
                  <a:lnTo>
                    <a:pt x="3813" y="10590"/>
                  </a:lnTo>
                  <a:close/>
                </a:path>
              </a:pathLst>
            </a:custGeom>
            <a:solidFill>
              <a:srgbClr val="D8EBB3"/>
            </a:solidFill>
            <a:ln w="28575">
              <a:solidFill>
                <a:srgbClr val="000000"/>
              </a:solidFill>
              <a:miter lim="800000"/>
              <a:headEnd/>
              <a:tailEnd/>
            </a:ln>
          </p:spPr>
          <p:txBody>
            <a:bodyPr/>
            <a:lstStyle/>
            <a:p>
              <a:pPr algn="ctr" fontAlgn="base">
                <a:spcBef>
                  <a:spcPct val="0"/>
                </a:spcBef>
                <a:spcAft>
                  <a:spcPct val="0"/>
                </a:spcAft>
              </a:pPr>
              <a:endParaRPr lang="en-US" sz="2400">
                <a:solidFill>
                  <a:srgbClr val="EAEAEA"/>
                </a:solidFill>
                <a:cs typeface="Arial" charset="0"/>
              </a:endParaRPr>
            </a:p>
          </p:txBody>
        </p:sp>
        <p:sp>
          <p:nvSpPr>
            <p:cNvPr id="20491" name="Puzzle1"/>
            <p:cNvSpPr>
              <a:spLocks noEditPoints="1" noChangeArrowheads="1"/>
            </p:cNvSpPr>
            <p:nvPr/>
          </p:nvSpPr>
          <p:spPr bwMode="auto">
            <a:xfrm>
              <a:off x="1824" y="1091"/>
              <a:ext cx="1800" cy="1051"/>
            </a:xfrm>
            <a:custGeom>
              <a:avLst/>
              <a:gdLst>
                <a:gd name="T0" fmla="*/ 1395 w 21600"/>
                <a:gd name="T1" fmla="*/ 1026 h 21600"/>
                <a:gd name="T2" fmla="*/ 1415 w 21600"/>
                <a:gd name="T3" fmla="*/ 25 h 21600"/>
                <a:gd name="T4" fmla="*/ 394 w 21600"/>
                <a:gd name="T5" fmla="*/ 42 h 21600"/>
                <a:gd name="T6" fmla="*/ 420 w 21600"/>
                <a:gd name="T7" fmla="*/ 1022 h 21600"/>
                <a:gd name="T8" fmla="*/ 901 w 21600"/>
                <a:gd name="T9" fmla="*/ 627 h 21600"/>
                <a:gd name="T10" fmla="*/ 904 w 21600"/>
                <a:gd name="T11" fmla="*/ 424 h 21600"/>
                <a:gd name="T12" fmla="*/ 1800 w 21600"/>
                <a:gd name="T13" fmla="*/ 487 h 21600"/>
                <a:gd name="T14" fmla="*/ 5 w 21600"/>
                <a:gd name="T15" fmla="*/ 487 h 21600"/>
                <a:gd name="T16" fmla="*/ 0 60000 65536"/>
                <a:gd name="T17" fmla="*/ 0 60000 65536"/>
                <a:gd name="T18" fmla="*/ 0 60000 65536"/>
                <a:gd name="T19" fmla="*/ 0 60000 65536"/>
                <a:gd name="T20" fmla="*/ 0 60000 65536"/>
                <a:gd name="T21" fmla="*/ 0 60000 65536"/>
                <a:gd name="T22" fmla="*/ 0 60000 65536"/>
                <a:gd name="T23" fmla="*/ 0 60000 65536"/>
                <a:gd name="T24" fmla="*/ 6084 w 21600"/>
                <a:gd name="T25" fmla="*/ 2569 h 21600"/>
                <a:gd name="T26" fmla="*/ 16128 w 21600"/>
                <a:gd name="T27" fmla="*/ 19545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9360" y="20836"/>
                  </a:moveTo>
                  <a:lnTo>
                    <a:pt x="9528" y="20836"/>
                  </a:lnTo>
                  <a:lnTo>
                    <a:pt x="9686" y="20762"/>
                  </a:lnTo>
                  <a:lnTo>
                    <a:pt x="9810" y="20687"/>
                  </a:lnTo>
                  <a:lnTo>
                    <a:pt x="9922" y="20575"/>
                  </a:lnTo>
                  <a:lnTo>
                    <a:pt x="10012" y="20426"/>
                  </a:lnTo>
                  <a:lnTo>
                    <a:pt x="10068" y="20296"/>
                  </a:lnTo>
                  <a:lnTo>
                    <a:pt x="10113" y="20110"/>
                  </a:lnTo>
                  <a:lnTo>
                    <a:pt x="10136" y="19905"/>
                  </a:lnTo>
                  <a:lnTo>
                    <a:pt x="10136" y="19682"/>
                  </a:lnTo>
                  <a:lnTo>
                    <a:pt x="10113" y="19440"/>
                  </a:lnTo>
                  <a:lnTo>
                    <a:pt x="10068" y="19142"/>
                  </a:lnTo>
                  <a:lnTo>
                    <a:pt x="10012" y="18900"/>
                  </a:lnTo>
                  <a:lnTo>
                    <a:pt x="9900" y="18620"/>
                  </a:lnTo>
                  <a:lnTo>
                    <a:pt x="9787" y="18285"/>
                  </a:lnTo>
                  <a:lnTo>
                    <a:pt x="9641" y="17968"/>
                  </a:lnTo>
                  <a:lnTo>
                    <a:pt x="9472" y="17652"/>
                  </a:lnTo>
                  <a:lnTo>
                    <a:pt x="9382" y="17466"/>
                  </a:lnTo>
                  <a:lnTo>
                    <a:pt x="9315" y="17298"/>
                  </a:lnTo>
                  <a:lnTo>
                    <a:pt x="9258" y="17112"/>
                  </a:lnTo>
                  <a:lnTo>
                    <a:pt x="9191" y="16926"/>
                  </a:lnTo>
                  <a:lnTo>
                    <a:pt x="9123" y="16535"/>
                  </a:lnTo>
                  <a:lnTo>
                    <a:pt x="9101" y="16144"/>
                  </a:lnTo>
                  <a:lnTo>
                    <a:pt x="9101" y="15753"/>
                  </a:lnTo>
                  <a:lnTo>
                    <a:pt x="9168" y="15362"/>
                  </a:lnTo>
                  <a:lnTo>
                    <a:pt x="9236" y="14971"/>
                  </a:lnTo>
                  <a:lnTo>
                    <a:pt x="9360" y="14580"/>
                  </a:lnTo>
                  <a:lnTo>
                    <a:pt x="9495" y="14244"/>
                  </a:lnTo>
                  <a:lnTo>
                    <a:pt x="9663" y="13891"/>
                  </a:lnTo>
                  <a:lnTo>
                    <a:pt x="9855" y="13611"/>
                  </a:lnTo>
                  <a:lnTo>
                    <a:pt x="10068" y="13351"/>
                  </a:lnTo>
                  <a:lnTo>
                    <a:pt x="10293" y="13146"/>
                  </a:lnTo>
                  <a:lnTo>
                    <a:pt x="10552" y="12997"/>
                  </a:lnTo>
                  <a:lnTo>
                    <a:pt x="10811" y="12885"/>
                  </a:lnTo>
                  <a:lnTo>
                    <a:pt x="11069" y="12866"/>
                  </a:lnTo>
                  <a:lnTo>
                    <a:pt x="11351" y="12885"/>
                  </a:lnTo>
                  <a:lnTo>
                    <a:pt x="11610" y="12997"/>
                  </a:lnTo>
                  <a:lnTo>
                    <a:pt x="11846" y="13183"/>
                  </a:lnTo>
                  <a:lnTo>
                    <a:pt x="12060" y="13388"/>
                  </a:lnTo>
                  <a:lnTo>
                    <a:pt x="12251" y="13648"/>
                  </a:lnTo>
                  <a:lnTo>
                    <a:pt x="12419" y="13928"/>
                  </a:lnTo>
                  <a:lnTo>
                    <a:pt x="12555" y="14244"/>
                  </a:lnTo>
                  <a:lnTo>
                    <a:pt x="12690" y="14617"/>
                  </a:lnTo>
                  <a:lnTo>
                    <a:pt x="12768" y="15008"/>
                  </a:lnTo>
                  <a:lnTo>
                    <a:pt x="12836" y="15399"/>
                  </a:lnTo>
                  <a:lnTo>
                    <a:pt x="12858" y="15753"/>
                  </a:lnTo>
                  <a:lnTo>
                    <a:pt x="12858" y="16144"/>
                  </a:lnTo>
                  <a:lnTo>
                    <a:pt x="12813" y="16535"/>
                  </a:lnTo>
                  <a:lnTo>
                    <a:pt x="12746" y="16888"/>
                  </a:lnTo>
                  <a:lnTo>
                    <a:pt x="12667" y="17224"/>
                  </a:lnTo>
                  <a:lnTo>
                    <a:pt x="12510" y="17503"/>
                  </a:lnTo>
                  <a:lnTo>
                    <a:pt x="12228" y="18043"/>
                  </a:lnTo>
                  <a:lnTo>
                    <a:pt x="11970" y="18546"/>
                  </a:lnTo>
                  <a:lnTo>
                    <a:pt x="11868" y="18751"/>
                  </a:lnTo>
                  <a:lnTo>
                    <a:pt x="11778" y="18974"/>
                  </a:lnTo>
                  <a:lnTo>
                    <a:pt x="11711" y="19179"/>
                  </a:lnTo>
                  <a:lnTo>
                    <a:pt x="11666" y="19365"/>
                  </a:lnTo>
                  <a:lnTo>
                    <a:pt x="11632" y="19570"/>
                  </a:lnTo>
                  <a:lnTo>
                    <a:pt x="11632" y="19756"/>
                  </a:lnTo>
                  <a:lnTo>
                    <a:pt x="11632" y="19942"/>
                  </a:lnTo>
                  <a:lnTo>
                    <a:pt x="11643" y="20110"/>
                  </a:lnTo>
                  <a:lnTo>
                    <a:pt x="11711" y="20296"/>
                  </a:lnTo>
                  <a:lnTo>
                    <a:pt x="11801" y="20464"/>
                  </a:lnTo>
                  <a:lnTo>
                    <a:pt x="11891" y="20650"/>
                  </a:lnTo>
                  <a:lnTo>
                    <a:pt x="12037" y="20836"/>
                  </a:lnTo>
                  <a:lnTo>
                    <a:pt x="12206" y="21004"/>
                  </a:lnTo>
                  <a:lnTo>
                    <a:pt x="12419" y="21190"/>
                  </a:lnTo>
                  <a:lnTo>
                    <a:pt x="12667" y="21320"/>
                  </a:lnTo>
                  <a:lnTo>
                    <a:pt x="12960" y="21432"/>
                  </a:lnTo>
                  <a:lnTo>
                    <a:pt x="13286" y="21544"/>
                  </a:lnTo>
                  <a:lnTo>
                    <a:pt x="13612" y="21655"/>
                  </a:lnTo>
                  <a:lnTo>
                    <a:pt x="13983" y="21693"/>
                  </a:lnTo>
                  <a:lnTo>
                    <a:pt x="14343" y="21730"/>
                  </a:lnTo>
                  <a:lnTo>
                    <a:pt x="14715" y="21730"/>
                  </a:lnTo>
                  <a:lnTo>
                    <a:pt x="15075" y="21730"/>
                  </a:lnTo>
                  <a:lnTo>
                    <a:pt x="15446" y="21655"/>
                  </a:lnTo>
                  <a:lnTo>
                    <a:pt x="15794" y="21581"/>
                  </a:lnTo>
                  <a:lnTo>
                    <a:pt x="16132" y="21432"/>
                  </a:lnTo>
                  <a:lnTo>
                    <a:pt x="16458" y="21302"/>
                  </a:lnTo>
                  <a:lnTo>
                    <a:pt x="16740" y="21078"/>
                  </a:lnTo>
                  <a:lnTo>
                    <a:pt x="16976" y="20836"/>
                  </a:lnTo>
                  <a:lnTo>
                    <a:pt x="17043" y="20650"/>
                  </a:lnTo>
                  <a:lnTo>
                    <a:pt x="17088" y="20426"/>
                  </a:lnTo>
                  <a:lnTo>
                    <a:pt x="17133" y="20222"/>
                  </a:lnTo>
                  <a:lnTo>
                    <a:pt x="17156" y="19980"/>
                  </a:lnTo>
                  <a:lnTo>
                    <a:pt x="17167" y="19477"/>
                  </a:lnTo>
                  <a:lnTo>
                    <a:pt x="17167" y="18974"/>
                  </a:lnTo>
                  <a:lnTo>
                    <a:pt x="17156" y="18397"/>
                  </a:lnTo>
                  <a:lnTo>
                    <a:pt x="17111" y="17820"/>
                  </a:lnTo>
                  <a:lnTo>
                    <a:pt x="17066" y="17261"/>
                  </a:lnTo>
                  <a:lnTo>
                    <a:pt x="16998" y="16646"/>
                  </a:lnTo>
                  <a:lnTo>
                    <a:pt x="16852" y="15511"/>
                  </a:lnTo>
                  <a:lnTo>
                    <a:pt x="16740" y="14393"/>
                  </a:lnTo>
                  <a:lnTo>
                    <a:pt x="16717" y="13928"/>
                  </a:lnTo>
                  <a:lnTo>
                    <a:pt x="16695" y="13462"/>
                  </a:lnTo>
                  <a:lnTo>
                    <a:pt x="16717" y="13071"/>
                  </a:lnTo>
                  <a:lnTo>
                    <a:pt x="16785" y="12755"/>
                  </a:lnTo>
                  <a:lnTo>
                    <a:pt x="16852" y="12419"/>
                  </a:lnTo>
                  <a:lnTo>
                    <a:pt x="16953" y="12140"/>
                  </a:lnTo>
                  <a:lnTo>
                    <a:pt x="17088" y="11898"/>
                  </a:lnTo>
                  <a:lnTo>
                    <a:pt x="17212" y="11675"/>
                  </a:lnTo>
                  <a:lnTo>
                    <a:pt x="17370" y="11470"/>
                  </a:lnTo>
                  <a:lnTo>
                    <a:pt x="17516" y="11284"/>
                  </a:lnTo>
                  <a:lnTo>
                    <a:pt x="17696" y="11135"/>
                  </a:lnTo>
                  <a:lnTo>
                    <a:pt x="17865" y="11042"/>
                  </a:lnTo>
                  <a:lnTo>
                    <a:pt x="18033" y="10930"/>
                  </a:lnTo>
                  <a:lnTo>
                    <a:pt x="18213" y="10893"/>
                  </a:lnTo>
                  <a:lnTo>
                    <a:pt x="18382" y="10893"/>
                  </a:lnTo>
                  <a:lnTo>
                    <a:pt x="18551" y="10967"/>
                  </a:lnTo>
                  <a:lnTo>
                    <a:pt x="18708" y="11042"/>
                  </a:lnTo>
                  <a:lnTo>
                    <a:pt x="18855" y="11172"/>
                  </a:lnTo>
                  <a:lnTo>
                    <a:pt x="19012" y="11358"/>
                  </a:lnTo>
                  <a:lnTo>
                    <a:pt x="19136" y="11600"/>
                  </a:lnTo>
                  <a:lnTo>
                    <a:pt x="19271" y="11861"/>
                  </a:lnTo>
                  <a:lnTo>
                    <a:pt x="19440" y="12028"/>
                  </a:lnTo>
                  <a:lnTo>
                    <a:pt x="19608" y="12177"/>
                  </a:lnTo>
                  <a:lnTo>
                    <a:pt x="19822" y="12289"/>
                  </a:lnTo>
                  <a:lnTo>
                    <a:pt x="20025" y="12289"/>
                  </a:lnTo>
                  <a:lnTo>
                    <a:pt x="20238" y="12289"/>
                  </a:lnTo>
                  <a:lnTo>
                    <a:pt x="20452" y="12215"/>
                  </a:lnTo>
                  <a:lnTo>
                    <a:pt x="20643" y="12103"/>
                  </a:lnTo>
                  <a:lnTo>
                    <a:pt x="20846" y="11973"/>
                  </a:lnTo>
                  <a:lnTo>
                    <a:pt x="21037" y="11786"/>
                  </a:lnTo>
                  <a:lnTo>
                    <a:pt x="21206" y="11563"/>
                  </a:lnTo>
                  <a:lnTo>
                    <a:pt x="21363" y="11321"/>
                  </a:lnTo>
                  <a:lnTo>
                    <a:pt x="21465" y="11079"/>
                  </a:lnTo>
                  <a:lnTo>
                    <a:pt x="21577" y="10744"/>
                  </a:lnTo>
                  <a:lnTo>
                    <a:pt x="21622" y="10427"/>
                  </a:lnTo>
                  <a:lnTo>
                    <a:pt x="21645" y="10111"/>
                  </a:lnTo>
                  <a:lnTo>
                    <a:pt x="21622" y="9608"/>
                  </a:lnTo>
                  <a:lnTo>
                    <a:pt x="21577" y="9142"/>
                  </a:lnTo>
                  <a:lnTo>
                    <a:pt x="21465" y="8751"/>
                  </a:lnTo>
                  <a:lnTo>
                    <a:pt x="21363" y="8397"/>
                  </a:lnTo>
                  <a:lnTo>
                    <a:pt x="21206" y="8062"/>
                  </a:lnTo>
                  <a:lnTo>
                    <a:pt x="21037" y="7820"/>
                  </a:lnTo>
                  <a:lnTo>
                    <a:pt x="20846" y="7597"/>
                  </a:lnTo>
                  <a:lnTo>
                    <a:pt x="20643" y="7429"/>
                  </a:lnTo>
                  <a:lnTo>
                    <a:pt x="20452" y="7317"/>
                  </a:lnTo>
                  <a:lnTo>
                    <a:pt x="20238" y="7206"/>
                  </a:lnTo>
                  <a:lnTo>
                    <a:pt x="20025" y="7168"/>
                  </a:lnTo>
                  <a:lnTo>
                    <a:pt x="19822" y="7206"/>
                  </a:lnTo>
                  <a:lnTo>
                    <a:pt x="19608" y="7243"/>
                  </a:lnTo>
                  <a:lnTo>
                    <a:pt x="19440" y="7355"/>
                  </a:lnTo>
                  <a:lnTo>
                    <a:pt x="19271" y="7504"/>
                  </a:lnTo>
                  <a:lnTo>
                    <a:pt x="19136" y="7708"/>
                  </a:lnTo>
                  <a:lnTo>
                    <a:pt x="19012" y="7895"/>
                  </a:lnTo>
                  <a:lnTo>
                    <a:pt x="18832" y="8025"/>
                  </a:lnTo>
                  <a:lnTo>
                    <a:pt x="18663" y="8174"/>
                  </a:lnTo>
                  <a:lnTo>
                    <a:pt x="18472" y="8248"/>
                  </a:lnTo>
                  <a:lnTo>
                    <a:pt x="18270" y="8286"/>
                  </a:lnTo>
                  <a:lnTo>
                    <a:pt x="18078" y="8323"/>
                  </a:lnTo>
                  <a:lnTo>
                    <a:pt x="17887" y="8323"/>
                  </a:lnTo>
                  <a:lnTo>
                    <a:pt x="17696" y="8248"/>
                  </a:lnTo>
                  <a:lnTo>
                    <a:pt x="17493" y="8174"/>
                  </a:lnTo>
                  <a:lnTo>
                    <a:pt x="17302" y="8062"/>
                  </a:lnTo>
                  <a:lnTo>
                    <a:pt x="17133" y="7969"/>
                  </a:lnTo>
                  <a:lnTo>
                    <a:pt x="16976" y="7783"/>
                  </a:lnTo>
                  <a:lnTo>
                    <a:pt x="16852" y="7597"/>
                  </a:lnTo>
                  <a:lnTo>
                    <a:pt x="16740" y="7429"/>
                  </a:lnTo>
                  <a:lnTo>
                    <a:pt x="16672" y="7168"/>
                  </a:lnTo>
                  <a:lnTo>
                    <a:pt x="16638" y="6926"/>
                  </a:lnTo>
                  <a:lnTo>
                    <a:pt x="16616" y="6498"/>
                  </a:lnTo>
                  <a:lnTo>
                    <a:pt x="16616" y="5772"/>
                  </a:lnTo>
                  <a:lnTo>
                    <a:pt x="16650" y="4915"/>
                  </a:lnTo>
                  <a:lnTo>
                    <a:pt x="16695" y="3928"/>
                  </a:lnTo>
                  <a:lnTo>
                    <a:pt x="16762" y="2960"/>
                  </a:lnTo>
                  <a:lnTo>
                    <a:pt x="16830" y="1992"/>
                  </a:lnTo>
                  <a:lnTo>
                    <a:pt x="16908" y="1173"/>
                  </a:lnTo>
                  <a:lnTo>
                    <a:pt x="16976" y="521"/>
                  </a:lnTo>
                  <a:lnTo>
                    <a:pt x="16953" y="521"/>
                  </a:lnTo>
                  <a:lnTo>
                    <a:pt x="16931" y="521"/>
                  </a:lnTo>
                  <a:lnTo>
                    <a:pt x="16267" y="484"/>
                  </a:lnTo>
                  <a:lnTo>
                    <a:pt x="15637" y="428"/>
                  </a:lnTo>
                  <a:lnTo>
                    <a:pt x="15063" y="353"/>
                  </a:lnTo>
                  <a:lnTo>
                    <a:pt x="14523" y="279"/>
                  </a:lnTo>
                  <a:lnTo>
                    <a:pt x="14040" y="167"/>
                  </a:lnTo>
                  <a:lnTo>
                    <a:pt x="13635" y="93"/>
                  </a:lnTo>
                  <a:lnTo>
                    <a:pt x="13331" y="18"/>
                  </a:lnTo>
                  <a:lnTo>
                    <a:pt x="13117" y="18"/>
                  </a:lnTo>
                  <a:lnTo>
                    <a:pt x="12982" y="18"/>
                  </a:lnTo>
                  <a:lnTo>
                    <a:pt x="12858" y="130"/>
                  </a:lnTo>
                  <a:lnTo>
                    <a:pt x="12723" y="279"/>
                  </a:lnTo>
                  <a:lnTo>
                    <a:pt x="12622" y="446"/>
                  </a:lnTo>
                  <a:lnTo>
                    <a:pt x="12510" y="670"/>
                  </a:lnTo>
                  <a:lnTo>
                    <a:pt x="12419" y="912"/>
                  </a:lnTo>
                  <a:lnTo>
                    <a:pt x="12363" y="1210"/>
                  </a:lnTo>
                  <a:lnTo>
                    <a:pt x="12318" y="1526"/>
                  </a:lnTo>
                  <a:lnTo>
                    <a:pt x="12273" y="1843"/>
                  </a:lnTo>
                  <a:lnTo>
                    <a:pt x="12251" y="2215"/>
                  </a:lnTo>
                  <a:lnTo>
                    <a:pt x="12273" y="2532"/>
                  </a:lnTo>
                  <a:lnTo>
                    <a:pt x="12318" y="2886"/>
                  </a:lnTo>
                  <a:lnTo>
                    <a:pt x="12386" y="3240"/>
                  </a:lnTo>
                  <a:lnTo>
                    <a:pt x="12464" y="3556"/>
                  </a:lnTo>
                  <a:lnTo>
                    <a:pt x="12577" y="3891"/>
                  </a:lnTo>
                  <a:lnTo>
                    <a:pt x="12746" y="4171"/>
                  </a:lnTo>
                  <a:lnTo>
                    <a:pt x="12926" y="4487"/>
                  </a:lnTo>
                  <a:lnTo>
                    <a:pt x="13050" y="4860"/>
                  </a:lnTo>
                  <a:lnTo>
                    <a:pt x="13162" y="5251"/>
                  </a:lnTo>
                  <a:lnTo>
                    <a:pt x="13218" y="5604"/>
                  </a:lnTo>
                  <a:lnTo>
                    <a:pt x="13263" y="5995"/>
                  </a:lnTo>
                  <a:lnTo>
                    <a:pt x="13241" y="6386"/>
                  </a:lnTo>
                  <a:lnTo>
                    <a:pt x="13218" y="6740"/>
                  </a:lnTo>
                  <a:lnTo>
                    <a:pt x="13139" y="7094"/>
                  </a:lnTo>
                  <a:lnTo>
                    <a:pt x="13050" y="7429"/>
                  </a:lnTo>
                  <a:lnTo>
                    <a:pt x="12903" y="7746"/>
                  </a:lnTo>
                  <a:lnTo>
                    <a:pt x="12723" y="8025"/>
                  </a:lnTo>
                  <a:lnTo>
                    <a:pt x="12532" y="8286"/>
                  </a:lnTo>
                  <a:lnTo>
                    <a:pt x="12318" y="8491"/>
                  </a:lnTo>
                  <a:lnTo>
                    <a:pt x="12060" y="8677"/>
                  </a:lnTo>
                  <a:lnTo>
                    <a:pt x="11756" y="8788"/>
                  </a:lnTo>
                  <a:lnTo>
                    <a:pt x="11452" y="8826"/>
                  </a:lnTo>
                  <a:lnTo>
                    <a:pt x="11283" y="8826"/>
                  </a:lnTo>
                  <a:lnTo>
                    <a:pt x="11126" y="8826"/>
                  </a:lnTo>
                  <a:lnTo>
                    <a:pt x="11002" y="8788"/>
                  </a:lnTo>
                  <a:lnTo>
                    <a:pt x="10845" y="8714"/>
                  </a:lnTo>
                  <a:lnTo>
                    <a:pt x="10721" y="8640"/>
                  </a:lnTo>
                  <a:lnTo>
                    <a:pt x="10608" y="8565"/>
                  </a:lnTo>
                  <a:lnTo>
                    <a:pt x="10485" y="8453"/>
                  </a:lnTo>
                  <a:lnTo>
                    <a:pt x="10372" y="8323"/>
                  </a:lnTo>
                  <a:lnTo>
                    <a:pt x="10181" y="8062"/>
                  </a:lnTo>
                  <a:lnTo>
                    <a:pt x="10035" y="7746"/>
                  </a:lnTo>
                  <a:lnTo>
                    <a:pt x="9900" y="7392"/>
                  </a:lnTo>
                  <a:lnTo>
                    <a:pt x="9787" y="7001"/>
                  </a:lnTo>
                  <a:lnTo>
                    <a:pt x="9731" y="6610"/>
                  </a:lnTo>
                  <a:lnTo>
                    <a:pt x="9686" y="6219"/>
                  </a:lnTo>
                  <a:lnTo>
                    <a:pt x="9663" y="5772"/>
                  </a:lnTo>
                  <a:lnTo>
                    <a:pt x="9686" y="5381"/>
                  </a:lnTo>
                  <a:lnTo>
                    <a:pt x="9753" y="4990"/>
                  </a:lnTo>
                  <a:lnTo>
                    <a:pt x="9832" y="4636"/>
                  </a:lnTo>
                  <a:lnTo>
                    <a:pt x="9945" y="4320"/>
                  </a:lnTo>
                  <a:lnTo>
                    <a:pt x="10068" y="4022"/>
                  </a:lnTo>
                  <a:lnTo>
                    <a:pt x="10203" y="3817"/>
                  </a:lnTo>
                  <a:lnTo>
                    <a:pt x="10316" y="3593"/>
                  </a:lnTo>
                  <a:lnTo>
                    <a:pt x="10395" y="3351"/>
                  </a:lnTo>
                  <a:lnTo>
                    <a:pt x="10462" y="3109"/>
                  </a:lnTo>
                  <a:lnTo>
                    <a:pt x="10507" y="2848"/>
                  </a:lnTo>
                  <a:lnTo>
                    <a:pt x="10530" y="2606"/>
                  </a:lnTo>
                  <a:lnTo>
                    <a:pt x="10507" y="2346"/>
                  </a:lnTo>
                  <a:lnTo>
                    <a:pt x="10462" y="2141"/>
                  </a:lnTo>
                  <a:lnTo>
                    <a:pt x="10395" y="1880"/>
                  </a:lnTo>
                  <a:lnTo>
                    <a:pt x="10293" y="1638"/>
                  </a:lnTo>
                  <a:lnTo>
                    <a:pt x="10158" y="1415"/>
                  </a:lnTo>
                  <a:lnTo>
                    <a:pt x="9967" y="1210"/>
                  </a:lnTo>
                  <a:lnTo>
                    <a:pt x="9753" y="986"/>
                  </a:lnTo>
                  <a:lnTo>
                    <a:pt x="9495" y="819"/>
                  </a:lnTo>
                  <a:lnTo>
                    <a:pt x="9191" y="670"/>
                  </a:lnTo>
                  <a:lnTo>
                    <a:pt x="8842" y="521"/>
                  </a:lnTo>
                  <a:lnTo>
                    <a:pt x="8471" y="446"/>
                  </a:lnTo>
                  <a:lnTo>
                    <a:pt x="7998" y="428"/>
                  </a:lnTo>
                  <a:lnTo>
                    <a:pt x="7413" y="428"/>
                  </a:lnTo>
                  <a:lnTo>
                    <a:pt x="6817" y="446"/>
                  </a:lnTo>
                  <a:lnTo>
                    <a:pt x="6187" y="521"/>
                  </a:lnTo>
                  <a:lnTo>
                    <a:pt x="5602" y="633"/>
                  </a:lnTo>
                  <a:lnTo>
                    <a:pt x="5107" y="744"/>
                  </a:lnTo>
                  <a:lnTo>
                    <a:pt x="4725" y="856"/>
                  </a:lnTo>
                  <a:lnTo>
                    <a:pt x="4848" y="1564"/>
                  </a:lnTo>
                  <a:lnTo>
                    <a:pt x="5028" y="2495"/>
                  </a:lnTo>
                  <a:lnTo>
                    <a:pt x="5175" y="3556"/>
                  </a:lnTo>
                  <a:lnTo>
                    <a:pt x="5298" y="4673"/>
                  </a:lnTo>
                  <a:lnTo>
                    <a:pt x="5343" y="5213"/>
                  </a:lnTo>
                  <a:lnTo>
                    <a:pt x="5388" y="5753"/>
                  </a:lnTo>
                  <a:lnTo>
                    <a:pt x="5411" y="6275"/>
                  </a:lnTo>
                  <a:lnTo>
                    <a:pt x="5411" y="6740"/>
                  </a:lnTo>
                  <a:lnTo>
                    <a:pt x="5366" y="7168"/>
                  </a:lnTo>
                  <a:lnTo>
                    <a:pt x="5321" y="7541"/>
                  </a:lnTo>
                  <a:lnTo>
                    <a:pt x="5287" y="7708"/>
                  </a:lnTo>
                  <a:lnTo>
                    <a:pt x="5242" y="7857"/>
                  </a:lnTo>
                  <a:lnTo>
                    <a:pt x="5197" y="7969"/>
                  </a:lnTo>
                  <a:lnTo>
                    <a:pt x="5130" y="8062"/>
                  </a:lnTo>
                  <a:lnTo>
                    <a:pt x="5006" y="8248"/>
                  </a:lnTo>
                  <a:lnTo>
                    <a:pt x="4848" y="8397"/>
                  </a:lnTo>
                  <a:lnTo>
                    <a:pt x="4725" y="8528"/>
                  </a:lnTo>
                  <a:lnTo>
                    <a:pt x="4567" y="8640"/>
                  </a:lnTo>
                  <a:lnTo>
                    <a:pt x="4421" y="8714"/>
                  </a:lnTo>
                  <a:lnTo>
                    <a:pt x="4263" y="8751"/>
                  </a:lnTo>
                  <a:lnTo>
                    <a:pt x="4095" y="8788"/>
                  </a:lnTo>
                  <a:lnTo>
                    <a:pt x="3948" y="8788"/>
                  </a:lnTo>
                  <a:lnTo>
                    <a:pt x="3791" y="8751"/>
                  </a:lnTo>
                  <a:lnTo>
                    <a:pt x="3667" y="8714"/>
                  </a:lnTo>
                  <a:lnTo>
                    <a:pt x="3510" y="8677"/>
                  </a:lnTo>
                  <a:lnTo>
                    <a:pt x="3386" y="8602"/>
                  </a:lnTo>
                  <a:lnTo>
                    <a:pt x="3251" y="8491"/>
                  </a:lnTo>
                  <a:lnTo>
                    <a:pt x="3127" y="8360"/>
                  </a:lnTo>
                  <a:lnTo>
                    <a:pt x="3015" y="8248"/>
                  </a:lnTo>
                  <a:lnTo>
                    <a:pt x="2925" y="8062"/>
                  </a:lnTo>
                  <a:lnTo>
                    <a:pt x="2778" y="7857"/>
                  </a:lnTo>
                  <a:lnTo>
                    <a:pt x="2610" y="7671"/>
                  </a:lnTo>
                  <a:lnTo>
                    <a:pt x="2407" y="7541"/>
                  </a:lnTo>
                  <a:lnTo>
                    <a:pt x="2171" y="7466"/>
                  </a:lnTo>
                  <a:lnTo>
                    <a:pt x="1957" y="7429"/>
                  </a:lnTo>
                  <a:lnTo>
                    <a:pt x="1698" y="7429"/>
                  </a:lnTo>
                  <a:lnTo>
                    <a:pt x="1462" y="7466"/>
                  </a:lnTo>
                  <a:lnTo>
                    <a:pt x="1226" y="7559"/>
                  </a:lnTo>
                  <a:lnTo>
                    <a:pt x="989" y="7708"/>
                  </a:lnTo>
                  <a:lnTo>
                    <a:pt x="776" y="7932"/>
                  </a:lnTo>
                  <a:lnTo>
                    <a:pt x="551" y="8211"/>
                  </a:lnTo>
                  <a:lnTo>
                    <a:pt x="382" y="8528"/>
                  </a:lnTo>
                  <a:lnTo>
                    <a:pt x="315" y="8714"/>
                  </a:lnTo>
                  <a:lnTo>
                    <a:pt x="236" y="8919"/>
                  </a:lnTo>
                  <a:lnTo>
                    <a:pt x="191" y="9142"/>
                  </a:lnTo>
                  <a:lnTo>
                    <a:pt x="123" y="9347"/>
                  </a:lnTo>
                  <a:lnTo>
                    <a:pt x="78" y="9608"/>
                  </a:lnTo>
                  <a:lnTo>
                    <a:pt x="56" y="9887"/>
                  </a:lnTo>
                  <a:lnTo>
                    <a:pt x="33" y="10185"/>
                  </a:lnTo>
                  <a:lnTo>
                    <a:pt x="33" y="10464"/>
                  </a:lnTo>
                  <a:lnTo>
                    <a:pt x="33" y="10706"/>
                  </a:lnTo>
                  <a:lnTo>
                    <a:pt x="56" y="10967"/>
                  </a:lnTo>
                  <a:lnTo>
                    <a:pt x="78" y="11172"/>
                  </a:lnTo>
                  <a:lnTo>
                    <a:pt x="123" y="11395"/>
                  </a:lnTo>
                  <a:lnTo>
                    <a:pt x="168" y="11600"/>
                  </a:lnTo>
                  <a:lnTo>
                    <a:pt x="236" y="11786"/>
                  </a:lnTo>
                  <a:lnTo>
                    <a:pt x="292" y="11973"/>
                  </a:lnTo>
                  <a:lnTo>
                    <a:pt x="382" y="12140"/>
                  </a:lnTo>
                  <a:lnTo>
                    <a:pt x="540" y="12419"/>
                  </a:lnTo>
                  <a:lnTo>
                    <a:pt x="731" y="12680"/>
                  </a:lnTo>
                  <a:lnTo>
                    <a:pt x="944" y="12866"/>
                  </a:lnTo>
                  <a:lnTo>
                    <a:pt x="1158" y="12997"/>
                  </a:lnTo>
                  <a:lnTo>
                    <a:pt x="1395" y="13108"/>
                  </a:lnTo>
                  <a:lnTo>
                    <a:pt x="1608" y="13183"/>
                  </a:lnTo>
                  <a:lnTo>
                    <a:pt x="1856" y="13183"/>
                  </a:lnTo>
                  <a:lnTo>
                    <a:pt x="2070" y="13146"/>
                  </a:lnTo>
                  <a:lnTo>
                    <a:pt x="2261" y="13071"/>
                  </a:lnTo>
                  <a:lnTo>
                    <a:pt x="2430" y="12960"/>
                  </a:lnTo>
                  <a:lnTo>
                    <a:pt x="2587" y="12792"/>
                  </a:lnTo>
                  <a:lnTo>
                    <a:pt x="2688" y="12606"/>
                  </a:lnTo>
                  <a:lnTo>
                    <a:pt x="2801" y="12419"/>
                  </a:lnTo>
                  <a:lnTo>
                    <a:pt x="2925" y="12289"/>
                  </a:lnTo>
                  <a:lnTo>
                    <a:pt x="3082" y="12177"/>
                  </a:lnTo>
                  <a:lnTo>
                    <a:pt x="3228" y="12103"/>
                  </a:lnTo>
                  <a:lnTo>
                    <a:pt x="3408" y="12103"/>
                  </a:lnTo>
                  <a:lnTo>
                    <a:pt x="3577" y="12103"/>
                  </a:lnTo>
                  <a:lnTo>
                    <a:pt x="3723" y="12177"/>
                  </a:lnTo>
                  <a:lnTo>
                    <a:pt x="3903" y="12252"/>
                  </a:lnTo>
                  <a:lnTo>
                    <a:pt x="4072" y="12364"/>
                  </a:lnTo>
                  <a:lnTo>
                    <a:pt x="4230" y="12494"/>
                  </a:lnTo>
                  <a:lnTo>
                    <a:pt x="4353" y="12643"/>
                  </a:lnTo>
                  <a:lnTo>
                    <a:pt x="4488" y="12829"/>
                  </a:lnTo>
                  <a:lnTo>
                    <a:pt x="4567" y="13034"/>
                  </a:lnTo>
                  <a:lnTo>
                    <a:pt x="4657" y="13257"/>
                  </a:lnTo>
                  <a:lnTo>
                    <a:pt x="4702" y="13462"/>
                  </a:lnTo>
                  <a:lnTo>
                    <a:pt x="4725" y="13686"/>
                  </a:lnTo>
                  <a:lnTo>
                    <a:pt x="4702" y="14282"/>
                  </a:lnTo>
                  <a:lnTo>
                    <a:pt x="4657" y="15045"/>
                  </a:lnTo>
                  <a:lnTo>
                    <a:pt x="4612" y="15976"/>
                  </a:lnTo>
                  <a:lnTo>
                    <a:pt x="4590" y="16926"/>
                  </a:lnTo>
                  <a:lnTo>
                    <a:pt x="4567" y="17968"/>
                  </a:lnTo>
                  <a:lnTo>
                    <a:pt x="4567" y="19011"/>
                  </a:lnTo>
                  <a:lnTo>
                    <a:pt x="4590" y="19514"/>
                  </a:lnTo>
                  <a:lnTo>
                    <a:pt x="4612" y="19980"/>
                  </a:lnTo>
                  <a:lnTo>
                    <a:pt x="4657" y="20426"/>
                  </a:lnTo>
                  <a:lnTo>
                    <a:pt x="4725" y="20836"/>
                  </a:lnTo>
                  <a:lnTo>
                    <a:pt x="4848" y="20929"/>
                  </a:lnTo>
                  <a:lnTo>
                    <a:pt x="5040" y="21004"/>
                  </a:lnTo>
                  <a:lnTo>
                    <a:pt x="5265" y="21078"/>
                  </a:lnTo>
                  <a:lnTo>
                    <a:pt x="5478" y="21115"/>
                  </a:lnTo>
                  <a:lnTo>
                    <a:pt x="6041" y="21115"/>
                  </a:lnTo>
                  <a:lnTo>
                    <a:pt x="6637" y="21078"/>
                  </a:lnTo>
                  <a:lnTo>
                    <a:pt x="7312" y="21004"/>
                  </a:lnTo>
                  <a:lnTo>
                    <a:pt x="7998" y="20929"/>
                  </a:lnTo>
                  <a:lnTo>
                    <a:pt x="8696" y="20855"/>
                  </a:lnTo>
                  <a:lnTo>
                    <a:pt x="9360" y="20836"/>
                  </a:lnTo>
                  <a:close/>
                </a:path>
              </a:pathLst>
            </a:custGeom>
            <a:solidFill>
              <a:srgbClr val="CCCCFF"/>
            </a:solidFill>
            <a:ln w="28575">
              <a:solidFill>
                <a:srgbClr val="000000"/>
              </a:solidFill>
              <a:miter lim="800000"/>
              <a:headEnd/>
              <a:tailEnd/>
            </a:ln>
          </p:spPr>
          <p:txBody>
            <a:bodyPr/>
            <a:lstStyle/>
            <a:p>
              <a:pPr algn="ctr" fontAlgn="base">
                <a:spcBef>
                  <a:spcPct val="0"/>
                </a:spcBef>
                <a:spcAft>
                  <a:spcPct val="0"/>
                </a:spcAft>
              </a:pPr>
              <a:endParaRPr lang="en-US" sz="2400">
                <a:solidFill>
                  <a:srgbClr val="EAEAEA"/>
                </a:solidFill>
                <a:cs typeface="Arial" charset="0"/>
              </a:endParaRPr>
            </a:p>
          </p:txBody>
        </p:sp>
      </p:grpSp>
      <p:sp>
        <p:nvSpPr>
          <p:cNvPr id="20484" name="Text Box 8"/>
          <p:cNvSpPr txBox="1">
            <a:spLocks noChangeArrowheads="1"/>
          </p:cNvSpPr>
          <p:nvPr/>
        </p:nvSpPr>
        <p:spPr bwMode="auto">
          <a:xfrm>
            <a:off x="1849315" y="2556773"/>
            <a:ext cx="234291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50000"/>
              </a:spcBef>
              <a:spcAft>
                <a:spcPct val="0"/>
              </a:spcAft>
            </a:pPr>
            <a:r>
              <a:rPr lang="en-US" altLang="en-US" sz="2000" b="1" dirty="0">
                <a:solidFill>
                  <a:srgbClr val="200B5B"/>
                </a:solidFill>
              </a:rPr>
              <a:t>1.  Heroin (Love)</a:t>
            </a:r>
          </a:p>
        </p:txBody>
      </p:sp>
      <p:sp>
        <p:nvSpPr>
          <p:cNvPr id="20485" name="Text Box 9"/>
          <p:cNvSpPr txBox="1">
            <a:spLocks noChangeArrowheads="1"/>
          </p:cNvSpPr>
          <p:nvPr/>
        </p:nvSpPr>
        <p:spPr bwMode="auto">
          <a:xfrm>
            <a:off x="2074045" y="4060825"/>
            <a:ext cx="198705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algn="ctr" eaLnBrk="1" fontAlgn="base" hangingPunct="1">
              <a:spcBef>
                <a:spcPct val="50000"/>
              </a:spcBef>
              <a:spcAft>
                <a:spcPct val="0"/>
              </a:spcAft>
            </a:pPr>
            <a:r>
              <a:rPr lang="en-US" altLang="en-US" sz="2800" b="1" dirty="0">
                <a:solidFill>
                  <a:srgbClr val="200B5B"/>
                </a:solidFill>
              </a:rPr>
              <a:t> 2.  Culture</a:t>
            </a:r>
          </a:p>
        </p:txBody>
      </p:sp>
      <p:sp>
        <p:nvSpPr>
          <p:cNvPr id="20486" name="Text Box 10"/>
          <p:cNvSpPr txBox="1">
            <a:spLocks noChangeArrowheads="1"/>
          </p:cNvSpPr>
          <p:nvPr/>
        </p:nvSpPr>
        <p:spPr bwMode="auto">
          <a:xfrm>
            <a:off x="4457701" y="1796143"/>
            <a:ext cx="23204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50000"/>
              </a:spcBef>
              <a:spcAft>
                <a:spcPct val="0"/>
              </a:spcAft>
            </a:pPr>
            <a:r>
              <a:rPr lang="en-US" altLang="en-US" sz="2800" b="1" dirty="0">
                <a:solidFill>
                  <a:srgbClr val="200B5B"/>
                </a:solidFill>
              </a:rPr>
              <a:t>3.  Lifestyle</a:t>
            </a:r>
          </a:p>
        </p:txBody>
      </p:sp>
      <p:sp>
        <p:nvSpPr>
          <p:cNvPr id="20487" name="Text Box 11"/>
          <p:cNvSpPr txBox="1">
            <a:spLocks noChangeArrowheads="1"/>
          </p:cNvSpPr>
          <p:nvPr/>
        </p:nvSpPr>
        <p:spPr bwMode="auto">
          <a:xfrm>
            <a:off x="4192235" y="4106863"/>
            <a:ext cx="236096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cs typeface="Arial" charset="0"/>
              </a:defRPr>
            </a:lvl1pPr>
            <a:lvl2pPr marL="742950" indent="-285750" eaLnBrk="0" hangingPunct="0">
              <a:defRPr sz="2400">
                <a:solidFill>
                  <a:schemeClr val="tx1"/>
                </a:solidFill>
                <a:latin typeface="Times New Roman" pitchFamily="18" charset="0"/>
                <a:cs typeface="Arial" charset="0"/>
              </a:defRPr>
            </a:lvl2pPr>
            <a:lvl3pPr marL="1143000" indent="-228600" eaLnBrk="0" hangingPunct="0">
              <a:defRPr sz="2400">
                <a:solidFill>
                  <a:schemeClr val="tx1"/>
                </a:solidFill>
                <a:latin typeface="Times New Roman" pitchFamily="18" charset="0"/>
                <a:cs typeface="Arial" charset="0"/>
              </a:defRPr>
            </a:lvl3pPr>
            <a:lvl4pPr marL="1600200" indent="-228600" eaLnBrk="0" hangingPunct="0">
              <a:defRPr sz="2400">
                <a:solidFill>
                  <a:schemeClr val="tx1"/>
                </a:solidFill>
                <a:latin typeface="Times New Roman" pitchFamily="18" charset="0"/>
                <a:cs typeface="Arial" charset="0"/>
              </a:defRPr>
            </a:lvl4pPr>
            <a:lvl5pPr marL="2057400" indent="-228600" eaLnBrk="0" hangingPunct="0">
              <a:defRPr sz="2400">
                <a:solidFill>
                  <a:schemeClr val="tx1"/>
                </a:solidFill>
                <a:latin typeface="Times New Roman" pitchFamily="18" charset="0"/>
                <a:cs typeface="Arial" charset="0"/>
              </a:defRPr>
            </a:lvl5pPr>
            <a:lvl6pPr marL="2514600" indent="-228600" algn="ctr" eaLnBrk="0" fontAlgn="base" hangingPunct="0">
              <a:spcBef>
                <a:spcPct val="0"/>
              </a:spcBef>
              <a:spcAft>
                <a:spcPct val="0"/>
              </a:spcAft>
              <a:defRPr sz="2400">
                <a:solidFill>
                  <a:schemeClr val="tx1"/>
                </a:solidFill>
                <a:latin typeface="Times New Roman" pitchFamily="18" charset="0"/>
                <a:cs typeface="Arial" charset="0"/>
              </a:defRPr>
            </a:lvl6pPr>
            <a:lvl7pPr marL="2971800" indent="-228600" algn="ctr" eaLnBrk="0" fontAlgn="base" hangingPunct="0">
              <a:spcBef>
                <a:spcPct val="0"/>
              </a:spcBef>
              <a:spcAft>
                <a:spcPct val="0"/>
              </a:spcAft>
              <a:defRPr sz="2400">
                <a:solidFill>
                  <a:schemeClr val="tx1"/>
                </a:solidFill>
                <a:latin typeface="Times New Roman" pitchFamily="18" charset="0"/>
                <a:cs typeface="Arial" charset="0"/>
              </a:defRPr>
            </a:lvl7pPr>
            <a:lvl8pPr marL="3429000" indent="-228600" algn="ctr" eaLnBrk="0" fontAlgn="base" hangingPunct="0">
              <a:spcBef>
                <a:spcPct val="0"/>
              </a:spcBef>
              <a:spcAft>
                <a:spcPct val="0"/>
              </a:spcAft>
              <a:defRPr sz="2400">
                <a:solidFill>
                  <a:schemeClr val="tx1"/>
                </a:solidFill>
                <a:latin typeface="Times New Roman" pitchFamily="18" charset="0"/>
                <a:cs typeface="Arial" charset="0"/>
              </a:defRPr>
            </a:lvl8pPr>
            <a:lvl9pPr marL="3886200" indent="-228600" algn="ctr" eaLnBrk="0" fontAlgn="base" hangingPunct="0">
              <a:spcBef>
                <a:spcPct val="0"/>
              </a:spcBef>
              <a:spcAft>
                <a:spcPct val="0"/>
              </a:spcAft>
              <a:defRPr sz="2400">
                <a:solidFill>
                  <a:schemeClr val="tx1"/>
                </a:solidFill>
                <a:latin typeface="Times New Roman" pitchFamily="18" charset="0"/>
                <a:cs typeface="Arial" charset="0"/>
              </a:defRPr>
            </a:lvl9pPr>
          </a:lstStyle>
          <a:p>
            <a:pPr eaLnBrk="1" fontAlgn="base" hangingPunct="1">
              <a:spcBef>
                <a:spcPct val="50000"/>
              </a:spcBef>
              <a:spcAft>
                <a:spcPct val="0"/>
              </a:spcAft>
            </a:pPr>
            <a:r>
              <a:rPr lang="en-US" altLang="en-US" sz="2000" b="1" dirty="0">
                <a:solidFill>
                  <a:srgbClr val="200B5B"/>
                </a:solidFill>
              </a:rPr>
              <a:t>4.  Needle Obsession / Ritual</a:t>
            </a:r>
          </a:p>
        </p:txBody>
      </p:sp>
      <p:sp>
        <p:nvSpPr>
          <p:cNvPr id="3" name="Title 2"/>
          <p:cNvSpPr>
            <a:spLocks noGrp="1"/>
          </p:cNvSpPr>
          <p:nvPr>
            <p:ph type="title"/>
          </p:nvPr>
        </p:nvSpPr>
        <p:spPr/>
        <p:txBody>
          <a:bodyPr/>
          <a:lstStyle/>
          <a:p>
            <a:r>
              <a:rPr lang="en-US" altLang="en-US" dirty="0">
                <a:latin typeface="Trebuchet MS" panose="020B0603020202020204" pitchFamily="34" charset="0"/>
              </a:rPr>
              <a:t>OUD – Four </a:t>
            </a:r>
            <a:r>
              <a:rPr lang="en-US" altLang="en-US" dirty="0" smtClean="0">
                <a:latin typeface="Trebuchet MS" panose="020B0603020202020204" pitchFamily="34" charset="0"/>
              </a:rPr>
              <a:t>Components</a:t>
            </a:r>
            <a:endParaRPr lang="en-US" dirty="0"/>
          </a:p>
        </p:txBody>
      </p:sp>
      <p:sp>
        <p:nvSpPr>
          <p:cNvPr id="4" name="Rectangle 3"/>
          <p:cNvSpPr/>
          <p:nvPr/>
        </p:nvSpPr>
        <p:spPr>
          <a:xfrm>
            <a:off x="671706" y="6360020"/>
            <a:ext cx="2012089" cy="369332"/>
          </a:xfrm>
          <a:prstGeom prst="rect">
            <a:avLst/>
          </a:prstGeom>
        </p:spPr>
        <p:txBody>
          <a:bodyPr wrap="none">
            <a:spAutoFit/>
          </a:bodyPr>
          <a:lstStyle/>
          <a:p>
            <a:r>
              <a:rPr lang="en-US" altLang="en-US" i="1" dirty="0">
                <a:latin typeface="Trebuchet MS" panose="020B0603020202020204" pitchFamily="34" charset="0"/>
              </a:rPr>
              <a:t>(Moss-King, 2009)</a:t>
            </a:r>
            <a:endParaRPr lang="en-US" dirty="0"/>
          </a:p>
        </p:txBody>
      </p:sp>
    </p:spTree>
    <p:extLst>
      <p:ext uri="{BB962C8B-B14F-4D97-AF65-F5344CB8AC3E}">
        <p14:creationId xmlns:p14="http://schemas.microsoft.com/office/powerpoint/2010/main" val="215720283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Scoring tools </a:t>
            </a:r>
            <a:r>
              <a:rPr lang="en-US" dirty="0"/>
              <a:t>– see </a:t>
            </a:r>
            <a:r>
              <a:rPr lang="en-US" dirty="0" smtClean="0"/>
              <a:t>handout</a:t>
            </a:r>
            <a:endParaRPr lang="en-US" dirty="0"/>
          </a:p>
        </p:txBody>
      </p:sp>
      <p:sp>
        <p:nvSpPr>
          <p:cNvPr id="2" name="Footer Placeholder 1"/>
          <p:cNvSpPr>
            <a:spLocks noGrp="1"/>
          </p:cNvSpPr>
          <p:nvPr>
            <p:ph type="ftr" sz="quarter" idx="11"/>
          </p:nvPr>
        </p:nvSpPr>
        <p:spPr/>
        <p:txBody>
          <a:bodyPr/>
          <a:lstStyle/>
          <a:p>
            <a:pPr>
              <a:defRPr/>
            </a:pPr>
            <a:r>
              <a:rPr lang="en-US" dirty="0" smtClean="0"/>
              <a:t>Some Information Adapted from ACOG District II Presentation Opioid Use Disorder Bundle, 2018</a:t>
            </a:r>
            <a:endParaRPr lang="en-US" dirty="0"/>
          </a:p>
        </p:txBody>
      </p:sp>
      <p:sp>
        <p:nvSpPr>
          <p:cNvPr id="3" name="Slide Number Placeholder 2"/>
          <p:cNvSpPr>
            <a:spLocks noGrp="1"/>
          </p:cNvSpPr>
          <p:nvPr>
            <p:ph type="sldNum" sz="quarter" idx="12"/>
          </p:nvPr>
        </p:nvSpPr>
        <p:spPr/>
        <p:txBody>
          <a:bodyPr/>
          <a:lstStyle/>
          <a:p>
            <a:pPr>
              <a:defRPr/>
            </a:pPr>
            <a:fld id="{537E6EDE-CED9-4FB6-B938-7BC5252ECCD0}" type="slidenum">
              <a:rPr lang="en-US" smtClean="0"/>
              <a:pPr>
                <a:defRPr/>
              </a:pPr>
              <a:t>60</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4859" y="1182688"/>
            <a:ext cx="5107534" cy="254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4859" y="3884614"/>
            <a:ext cx="5080000" cy="21790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0475530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4400" dirty="0"/>
              <a:t>Discharge Plans from </a:t>
            </a:r>
            <a:r>
              <a:rPr lang="en-US" sz="4400" dirty="0" smtClean="0"/>
              <a:t>Hospital</a:t>
            </a:r>
            <a:endParaRPr lang="en-US" sz="4400" dirty="0"/>
          </a:p>
        </p:txBody>
      </p:sp>
      <p:sp>
        <p:nvSpPr>
          <p:cNvPr id="2" name="Content Placeholder 1"/>
          <p:cNvSpPr>
            <a:spLocks noGrp="1"/>
          </p:cNvSpPr>
          <p:nvPr>
            <p:ph idx="1"/>
          </p:nvPr>
        </p:nvSpPr>
        <p:spPr/>
        <p:txBody>
          <a:bodyPr/>
          <a:lstStyle/>
          <a:p>
            <a:endParaRPr lang="en-US" dirty="0" smtClean="0"/>
          </a:p>
          <a:p>
            <a:r>
              <a:rPr lang="en-US" dirty="0" smtClean="0"/>
              <a:t>Extremely important for the discharge planner from the hospital communicate with the Mom’s outpatient counselor at the CD facility or the OMT facility</a:t>
            </a:r>
          </a:p>
          <a:p>
            <a:endParaRPr lang="en-US" dirty="0" smtClean="0"/>
          </a:p>
          <a:p>
            <a:r>
              <a:rPr lang="en-US" dirty="0" smtClean="0"/>
              <a:t>CD Counselor will need to follow-up with a treatment plan that will be conducive for the Mom and the baby as well</a:t>
            </a:r>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CC4C4C97-733B-4321-BD9C-B9A2C4E19151}" type="slidenum">
              <a:rPr lang="en-US" smtClean="0"/>
              <a:pPr/>
              <a:t>61</a:t>
            </a:fld>
            <a:endParaRPr lang="en-US"/>
          </a:p>
        </p:txBody>
      </p:sp>
    </p:spTree>
    <p:extLst>
      <p:ext uri="{BB962C8B-B14F-4D97-AF65-F5344CB8AC3E}">
        <p14:creationId xmlns:p14="http://schemas.microsoft.com/office/powerpoint/2010/main" val="12306548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860681" y="1971675"/>
            <a:ext cx="7637026"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600" b="1" dirty="0">
                <a:latin typeface="Trebuchet MS" panose="020B0603020202020204" pitchFamily="34" charset="0"/>
              </a:rPr>
              <a:t>How can I get </a:t>
            </a:r>
            <a:r>
              <a:rPr lang="en-US" altLang="en-US" sz="3600" b="1" dirty="0" smtClean="0">
                <a:latin typeface="Trebuchet MS" panose="020B0603020202020204" pitchFamily="34" charset="0"/>
              </a:rPr>
              <a:t>patients </a:t>
            </a:r>
            <a:r>
              <a:rPr lang="en-US" altLang="en-US" sz="3600" b="1" dirty="0">
                <a:latin typeface="Trebuchet MS" panose="020B0603020202020204" pitchFamily="34" charset="0"/>
              </a:rPr>
              <a:t>to share </a:t>
            </a:r>
          </a:p>
          <a:p>
            <a:pPr algn="ctr"/>
            <a:r>
              <a:rPr lang="en-US" altLang="en-US" sz="3600" b="1" dirty="0">
                <a:latin typeface="Trebuchet MS" panose="020B0603020202020204" pitchFamily="34" charset="0"/>
              </a:rPr>
              <a:t>information to </a:t>
            </a:r>
            <a:r>
              <a:rPr lang="en-US" altLang="en-US" sz="3600" b="1" dirty="0" smtClean="0">
                <a:latin typeface="Trebuchet MS" panose="020B0603020202020204" pitchFamily="34" charset="0"/>
              </a:rPr>
              <a:t>manage </a:t>
            </a:r>
            <a:r>
              <a:rPr lang="en-US" altLang="en-US" sz="3600" b="1" dirty="0">
                <a:latin typeface="Trebuchet MS" panose="020B0603020202020204" pitchFamily="34" charset="0"/>
              </a:rPr>
              <a:t>treatment?</a:t>
            </a:r>
          </a:p>
        </p:txBody>
      </p:sp>
      <p:sp>
        <p:nvSpPr>
          <p:cNvPr id="5" name="Right Arrow 4"/>
          <p:cNvSpPr/>
          <p:nvPr/>
        </p:nvSpPr>
        <p:spPr>
          <a:xfrm>
            <a:off x="1730375" y="3726001"/>
            <a:ext cx="6175375" cy="1116012"/>
          </a:xfrm>
          <a:prstGeom prst="rightArrow">
            <a:avLst/>
          </a:prstGeom>
          <a:solidFill>
            <a:srgbClr val="1E92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Trebuchet MS" panose="020B0603020202020204" pitchFamily="34" charset="0"/>
              </a:rPr>
              <a:t>MOTIVATIONAL INTERVIEWING</a:t>
            </a:r>
          </a:p>
        </p:txBody>
      </p:sp>
      <p:sp>
        <p:nvSpPr>
          <p:cNvPr id="2" name="Footer Placeholder 1"/>
          <p:cNvSpPr>
            <a:spLocks noGrp="1"/>
          </p:cNvSpPr>
          <p:nvPr>
            <p:ph type="ftr" sz="quarter" idx="11"/>
          </p:nvPr>
        </p:nvSpPr>
        <p:spPr>
          <a:xfrm>
            <a:off x="659165" y="6356350"/>
            <a:ext cx="7684735" cy="365125"/>
          </a:xfrm>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62</a:t>
            </a:fld>
            <a:endParaRPr lang="en-US" dirty="0"/>
          </a:p>
        </p:txBody>
      </p:sp>
    </p:spTree>
    <p:extLst>
      <p:ext uri="{BB962C8B-B14F-4D97-AF65-F5344CB8AC3E}">
        <p14:creationId xmlns:p14="http://schemas.microsoft.com/office/powerpoint/2010/main" val="268598979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Motivational Interviewing (MI)</a:t>
            </a:r>
            <a:endParaRPr lang="en-US" sz="4400" dirty="0"/>
          </a:p>
        </p:txBody>
      </p:sp>
      <p:sp>
        <p:nvSpPr>
          <p:cNvPr id="3" name="Content Placeholder 2"/>
          <p:cNvSpPr>
            <a:spLocks noGrp="1"/>
          </p:cNvSpPr>
          <p:nvPr>
            <p:ph idx="1"/>
          </p:nvPr>
        </p:nvSpPr>
        <p:spPr/>
        <p:txBody>
          <a:bodyPr>
            <a:normAutofit fontScale="92500"/>
          </a:bodyPr>
          <a:lstStyle/>
          <a:p>
            <a:pPr marL="0" indent="0">
              <a:buNone/>
            </a:pPr>
            <a:r>
              <a:rPr lang="en-US" dirty="0" smtClean="0"/>
              <a:t> is a method of conversational style that works on facilitating and engaging intrinsic motivation within the client in order to change behavior.  </a:t>
            </a:r>
          </a:p>
          <a:p>
            <a:pPr marL="0" indent="0">
              <a:buNone/>
            </a:pPr>
            <a:endParaRPr lang="en-US" dirty="0" smtClean="0"/>
          </a:p>
          <a:p>
            <a:pPr marL="0" indent="0">
              <a:buNone/>
            </a:pPr>
            <a:r>
              <a:rPr lang="en-US" dirty="0" smtClean="0"/>
              <a:t>MI is a goal-oriented, client-centered counseling style for eliciting behavior change by helping clients to explore and resolve their ambivalence.</a:t>
            </a:r>
          </a:p>
          <a:p>
            <a:pPr marL="0" indent="0">
              <a:buNone/>
            </a:pPr>
            <a:endParaRPr lang="en-US" sz="2200" dirty="0" smtClean="0"/>
          </a:p>
          <a:p>
            <a:pPr marL="0" indent="0">
              <a:buNone/>
            </a:pPr>
            <a:r>
              <a:rPr lang="en-US" sz="2200" dirty="0" err="1" smtClean="0"/>
              <a:t>Rollnick</a:t>
            </a:r>
            <a:r>
              <a:rPr lang="en-US" sz="2200" dirty="0" smtClean="0"/>
              <a:t>, S.  &amp;  Miller, W. R. (2013).  Motivational Interviewing:  Helping people change 3rd edition (Applications of Motivational Interviewing).  The Guildford Press:  New York.</a:t>
            </a:r>
            <a:endParaRPr lang="en-US" sz="2200"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6" name="Slide Number Placeholder 5"/>
          <p:cNvSpPr>
            <a:spLocks noGrp="1"/>
          </p:cNvSpPr>
          <p:nvPr>
            <p:ph type="sldNum" sz="quarter" idx="12"/>
          </p:nvPr>
        </p:nvSpPr>
        <p:spPr/>
        <p:txBody>
          <a:bodyPr/>
          <a:lstStyle/>
          <a:p>
            <a:fld id="{787701F2-2FF2-46B1-AC07-AFEB380608AD}" type="slidenum">
              <a:rPr lang="en-US" smtClean="0"/>
              <a:pPr/>
              <a:t>63</a:t>
            </a:fld>
            <a:endParaRPr lang="en-US"/>
          </a:p>
        </p:txBody>
      </p:sp>
    </p:spTree>
    <p:extLst>
      <p:ext uri="{BB962C8B-B14F-4D97-AF65-F5344CB8AC3E}">
        <p14:creationId xmlns:p14="http://schemas.microsoft.com/office/powerpoint/2010/main" val="260025129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Motivational Interviewing</a:t>
            </a:r>
            <a:endParaRPr lang="en-US" dirty="0"/>
          </a:p>
        </p:txBody>
      </p:sp>
      <p:sp>
        <p:nvSpPr>
          <p:cNvPr id="3" name="Content Placeholder 2"/>
          <p:cNvSpPr>
            <a:spLocks noGrp="1"/>
          </p:cNvSpPr>
          <p:nvPr>
            <p:ph idx="1"/>
          </p:nvPr>
        </p:nvSpPr>
        <p:spPr/>
        <p:txBody>
          <a:bodyPr/>
          <a:lstStyle/>
          <a:p>
            <a:pPr marL="0" indent="0">
              <a:buNone/>
            </a:pPr>
            <a:r>
              <a:rPr lang="en-US" dirty="0" smtClean="0"/>
              <a:t>Developing a therapeutic alliance with the four processes in Motivational Interviewing (MI) a collaborative approach.</a:t>
            </a:r>
          </a:p>
          <a:p>
            <a:endParaRPr lang="en-US" dirty="0" smtClean="0"/>
          </a:p>
          <a:p>
            <a:pPr marL="514350" indent="-514350">
              <a:buFont typeface="+mj-lt"/>
              <a:buAutoNum type="arabicPeriod"/>
            </a:pPr>
            <a:r>
              <a:rPr lang="en-US" dirty="0" smtClean="0"/>
              <a:t>Engaging</a:t>
            </a:r>
          </a:p>
          <a:p>
            <a:pPr marL="514350" indent="-514350">
              <a:buFont typeface="+mj-lt"/>
              <a:buAutoNum type="arabicPeriod"/>
            </a:pPr>
            <a:r>
              <a:rPr lang="en-US" dirty="0" smtClean="0"/>
              <a:t>Focusing</a:t>
            </a:r>
          </a:p>
          <a:p>
            <a:pPr marL="514350" indent="-514350">
              <a:buFont typeface="+mj-lt"/>
              <a:buAutoNum type="arabicPeriod"/>
            </a:pPr>
            <a:r>
              <a:rPr lang="en-US" dirty="0" smtClean="0"/>
              <a:t>Evoking</a:t>
            </a:r>
          </a:p>
          <a:p>
            <a:pPr marL="514350" indent="-514350">
              <a:buFont typeface="+mj-lt"/>
              <a:buAutoNum type="arabicPeriod"/>
            </a:pPr>
            <a:r>
              <a:rPr lang="en-US" dirty="0" smtClean="0"/>
              <a:t>Planning</a:t>
            </a:r>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CC4C4C97-733B-4321-BD9C-B9A2C4E19151}" type="slidenum">
              <a:rPr lang="en-US" smtClean="0"/>
              <a:pPr/>
              <a:t>64</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928983"/>
            <a:ext cx="3175000" cy="3302000"/>
          </a:xfrm>
          <a:prstGeom prst="rect">
            <a:avLst/>
          </a:prstGeom>
        </p:spPr>
      </p:pic>
    </p:spTree>
    <p:extLst>
      <p:ext uri="{BB962C8B-B14F-4D97-AF65-F5344CB8AC3E}">
        <p14:creationId xmlns:p14="http://schemas.microsoft.com/office/powerpoint/2010/main" val="42298648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600" dirty="0" smtClean="0"/>
              <a:t>Language of Motivational Interviewing</a:t>
            </a:r>
            <a:endParaRPr lang="en-US" sz="3600" dirty="0"/>
          </a:p>
        </p:txBody>
      </p:sp>
      <p:sp>
        <p:nvSpPr>
          <p:cNvPr id="2" name="Text Placeholder 1"/>
          <p:cNvSpPr>
            <a:spLocks noGrp="1"/>
          </p:cNvSpPr>
          <p:nvPr>
            <p:ph type="body" idx="1"/>
          </p:nvPr>
        </p:nvSpPr>
        <p:spPr/>
        <p:txBody>
          <a:bodyPr/>
          <a:lstStyle/>
          <a:p>
            <a:r>
              <a:rPr lang="en-US" b="1" dirty="0" smtClean="0"/>
              <a:t>Medical Professional</a:t>
            </a:r>
            <a:endParaRPr lang="en-US" b="1" dirty="0"/>
          </a:p>
        </p:txBody>
      </p:sp>
      <p:sp>
        <p:nvSpPr>
          <p:cNvPr id="3" name="Text Placeholder 2"/>
          <p:cNvSpPr>
            <a:spLocks noGrp="1"/>
          </p:cNvSpPr>
          <p:nvPr>
            <p:ph type="body" sz="quarter" idx="3"/>
          </p:nvPr>
        </p:nvSpPr>
        <p:spPr/>
        <p:txBody>
          <a:bodyPr/>
          <a:lstStyle/>
          <a:p>
            <a:r>
              <a:rPr lang="en-US" b="1" dirty="0" smtClean="0"/>
              <a:t>Patient</a:t>
            </a:r>
            <a:endParaRPr lang="en-US" b="1"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7" name="Slide Number Placeholder 6"/>
          <p:cNvSpPr>
            <a:spLocks noGrp="1"/>
          </p:cNvSpPr>
          <p:nvPr>
            <p:ph type="sldNum" sz="quarter" idx="12"/>
          </p:nvPr>
        </p:nvSpPr>
        <p:spPr/>
        <p:txBody>
          <a:bodyPr/>
          <a:lstStyle/>
          <a:p>
            <a:fld id="{787701F2-2FF2-46B1-AC07-AFEB380608AD}" type="slidenum">
              <a:rPr lang="en-US" smtClean="0"/>
              <a:pPr/>
              <a:t>65</a:t>
            </a:fld>
            <a:endParaRPr lang="en-US"/>
          </a:p>
        </p:txBody>
      </p:sp>
      <p:sp>
        <p:nvSpPr>
          <p:cNvPr id="5" name="Content Placeholder 4"/>
          <p:cNvSpPr>
            <a:spLocks noGrp="1"/>
          </p:cNvSpPr>
          <p:nvPr>
            <p:ph sz="quarter" idx="13"/>
          </p:nvPr>
        </p:nvSpPr>
        <p:spPr/>
        <p:txBody>
          <a:bodyPr>
            <a:normAutofit lnSpcReduction="10000"/>
          </a:bodyPr>
          <a:lstStyle/>
          <a:p>
            <a:r>
              <a:rPr lang="en-US" smtClean="0"/>
              <a:t>How may I help ?</a:t>
            </a:r>
          </a:p>
          <a:p>
            <a:r>
              <a:rPr lang="en-US" smtClean="0"/>
              <a:t>May we spend more time discussing this…?</a:t>
            </a:r>
          </a:p>
          <a:p>
            <a:r>
              <a:rPr lang="en-US" smtClean="0"/>
              <a:t>I understand this is difficult…</a:t>
            </a:r>
          </a:p>
          <a:p>
            <a:r>
              <a:rPr lang="en-US" smtClean="0"/>
              <a:t>You appear confident with your choice…</a:t>
            </a:r>
            <a:endParaRPr lang="en-US" dirty="0"/>
          </a:p>
        </p:txBody>
      </p:sp>
      <p:sp>
        <p:nvSpPr>
          <p:cNvPr id="6" name="Content Placeholder 5"/>
          <p:cNvSpPr>
            <a:spLocks noGrp="1"/>
          </p:cNvSpPr>
          <p:nvPr>
            <p:ph sz="quarter" idx="14"/>
          </p:nvPr>
        </p:nvSpPr>
        <p:spPr/>
        <p:txBody>
          <a:bodyPr>
            <a:normAutofit lnSpcReduction="10000"/>
          </a:bodyPr>
          <a:lstStyle/>
          <a:p>
            <a:r>
              <a:rPr lang="en-US" smtClean="0"/>
              <a:t>Desire to change</a:t>
            </a:r>
          </a:p>
          <a:p>
            <a:r>
              <a:rPr lang="en-US" smtClean="0"/>
              <a:t>Ability to change</a:t>
            </a:r>
          </a:p>
          <a:p>
            <a:r>
              <a:rPr lang="en-US" smtClean="0"/>
              <a:t>Reasons to change</a:t>
            </a:r>
          </a:p>
          <a:p>
            <a:r>
              <a:rPr lang="en-US" smtClean="0"/>
              <a:t>Need to change </a:t>
            </a:r>
          </a:p>
          <a:p>
            <a:r>
              <a:rPr lang="en-US" smtClean="0"/>
              <a:t>   *******************</a:t>
            </a:r>
          </a:p>
          <a:p>
            <a:r>
              <a:rPr lang="en-US" smtClean="0"/>
              <a:t>Commitment</a:t>
            </a:r>
          </a:p>
          <a:p>
            <a:r>
              <a:rPr lang="en-US" smtClean="0"/>
              <a:t>Taking steps to change</a:t>
            </a:r>
            <a:endParaRPr lang="en-US" dirty="0"/>
          </a:p>
        </p:txBody>
      </p:sp>
    </p:spTree>
    <p:extLst>
      <p:ext uri="{BB962C8B-B14F-4D97-AF65-F5344CB8AC3E}">
        <p14:creationId xmlns:p14="http://schemas.microsoft.com/office/powerpoint/2010/main" val="17825001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Spirit of MI (2013)</a:t>
            </a:r>
          </a:p>
        </p:txBody>
      </p:sp>
      <p:pic>
        <p:nvPicPr>
          <p:cNvPr id="3075" name="Picture 3" descr="C:\Users\Boo Boo\AppData\Local\Microsoft\Windows\Temporary Internet Files\Content.IE5\R2JU0J49\CirclesN4xb.svg[1].png"/>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092127" y="1527175"/>
            <a:ext cx="4923234" cy="457200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a:spLocks noGrp="1"/>
          </p:cNvSpPr>
          <p:nvPr>
            <p:ph type="ftr" sz="quarter" idx="11"/>
          </p:nvPr>
        </p:nvSpPr>
        <p:spPr/>
        <p:txBody>
          <a:bodyPr/>
          <a:lstStyle/>
          <a:p>
            <a:r>
              <a:rPr lang="en-US" dirty="0"/>
              <a:t>Copyright </a:t>
            </a:r>
            <a:r>
              <a:rPr lang="en-US" dirty="0" smtClean="0"/>
              <a:t>2018</a:t>
            </a:r>
            <a:endParaRPr lang="en-US" dirty="0"/>
          </a:p>
        </p:txBody>
      </p:sp>
      <p:sp>
        <p:nvSpPr>
          <p:cNvPr id="3" name="Slide Number Placeholder 2"/>
          <p:cNvSpPr>
            <a:spLocks noGrp="1"/>
          </p:cNvSpPr>
          <p:nvPr>
            <p:ph type="sldNum" sz="quarter" idx="12"/>
          </p:nvPr>
        </p:nvSpPr>
        <p:spPr/>
        <p:txBody>
          <a:bodyPr/>
          <a:lstStyle/>
          <a:p>
            <a:fld id="{787701F2-2FF2-46B1-AC07-AFEB380608AD}" type="slidenum">
              <a:rPr lang="en-US" smtClean="0"/>
              <a:t>66</a:t>
            </a:fld>
            <a:endParaRPr lang="en-US"/>
          </a:p>
        </p:txBody>
      </p:sp>
      <p:sp>
        <p:nvSpPr>
          <p:cNvPr id="7" name="TextBox 6"/>
          <p:cNvSpPr txBox="1"/>
          <p:nvPr/>
        </p:nvSpPr>
        <p:spPr>
          <a:xfrm>
            <a:off x="2438400" y="2743200"/>
            <a:ext cx="1905000" cy="369332"/>
          </a:xfrm>
          <a:prstGeom prst="rect">
            <a:avLst/>
          </a:prstGeom>
          <a:noFill/>
        </p:spPr>
        <p:txBody>
          <a:bodyPr wrap="square" rtlCol="0">
            <a:spAutoFit/>
          </a:bodyPr>
          <a:lstStyle/>
          <a:p>
            <a:r>
              <a:rPr lang="en-US" sz="1200" dirty="0"/>
              <a:t>  </a:t>
            </a:r>
            <a:r>
              <a:rPr lang="en-US" dirty="0"/>
              <a:t>Collaborative</a:t>
            </a:r>
          </a:p>
        </p:txBody>
      </p:sp>
      <p:sp>
        <p:nvSpPr>
          <p:cNvPr id="8" name="TextBox 7"/>
          <p:cNvSpPr txBox="1"/>
          <p:nvPr/>
        </p:nvSpPr>
        <p:spPr>
          <a:xfrm>
            <a:off x="2438400" y="4876800"/>
            <a:ext cx="1828800" cy="381000"/>
          </a:xfrm>
          <a:prstGeom prst="rect">
            <a:avLst/>
          </a:prstGeom>
          <a:noFill/>
        </p:spPr>
        <p:txBody>
          <a:bodyPr wrap="square" rtlCol="0">
            <a:spAutoFit/>
          </a:bodyPr>
          <a:lstStyle/>
          <a:p>
            <a:r>
              <a:rPr lang="en-US" dirty="0"/>
              <a:t>Acceptance</a:t>
            </a:r>
          </a:p>
        </p:txBody>
      </p:sp>
      <p:sp>
        <p:nvSpPr>
          <p:cNvPr id="9" name="TextBox 8"/>
          <p:cNvSpPr txBox="1"/>
          <p:nvPr/>
        </p:nvSpPr>
        <p:spPr>
          <a:xfrm>
            <a:off x="4267200" y="2743200"/>
            <a:ext cx="2438400" cy="369332"/>
          </a:xfrm>
          <a:prstGeom prst="rect">
            <a:avLst/>
          </a:prstGeom>
          <a:noFill/>
        </p:spPr>
        <p:txBody>
          <a:bodyPr wrap="square" rtlCol="0">
            <a:spAutoFit/>
          </a:bodyPr>
          <a:lstStyle/>
          <a:p>
            <a:r>
              <a:rPr lang="en-US" dirty="0"/>
              <a:t>Compassion</a:t>
            </a:r>
          </a:p>
        </p:txBody>
      </p:sp>
      <p:sp>
        <p:nvSpPr>
          <p:cNvPr id="10" name="TextBox 9"/>
          <p:cNvSpPr txBox="1"/>
          <p:nvPr/>
        </p:nvSpPr>
        <p:spPr>
          <a:xfrm>
            <a:off x="4343400" y="4648200"/>
            <a:ext cx="2362200" cy="369332"/>
          </a:xfrm>
          <a:prstGeom prst="rect">
            <a:avLst/>
          </a:prstGeom>
          <a:noFill/>
        </p:spPr>
        <p:txBody>
          <a:bodyPr wrap="square" rtlCol="0">
            <a:spAutoFit/>
          </a:bodyPr>
          <a:lstStyle/>
          <a:p>
            <a:r>
              <a:rPr lang="en-US" dirty="0"/>
              <a:t>Evocation </a:t>
            </a:r>
          </a:p>
        </p:txBody>
      </p:sp>
    </p:spTree>
    <p:extLst>
      <p:ext uri="{BB962C8B-B14F-4D97-AF65-F5344CB8AC3E}">
        <p14:creationId xmlns:p14="http://schemas.microsoft.com/office/powerpoint/2010/main" val="17094077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Spirit of MI</a:t>
            </a:r>
            <a:endParaRPr lang="en-US" dirty="0"/>
          </a:p>
        </p:txBody>
      </p:sp>
      <p:sp>
        <p:nvSpPr>
          <p:cNvPr id="3" name="Content Placeholder 2"/>
          <p:cNvSpPr>
            <a:spLocks noGrp="1"/>
          </p:cNvSpPr>
          <p:nvPr>
            <p:ph idx="1"/>
          </p:nvPr>
        </p:nvSpPr>
        <p:spPr/>
        <p:txBody>
          <a:bodyPr>
            <a:normAutofit fontScale="77500" lnSpcReduction="20000"/>
          </a:bodyPr>
          <a:lstStyle/>
          <a:p>
            <a:r>
              <a:rPr lang="en-US" smtClean="0"/>
              <a:t>MI begins with a partnership between the patient and the physician</a:t>
            </a:r>
          </a:p>
          <a:p>
            <a:endParaRPr lang="en-US" smtClean="0"/>
          </a:p>
          <a:p>
            <a:r>
              <a:rPr lang="en-US" smtClean="0"/>
              <a:t>MI is a collaboration to provide support </a:t>
            </a:r>
          </a:p>
          <a:p>
            <a:endParaRPr lang="en-US" smtClean="0"/>
          </a:p>
          <a:p>
            <a:r>
              <a:rPr lang="en-US" smtClean="0"/>
              <a:t>MI is skillful guidance from the medical staff</a:t>
            </a:r>
          </a:p>
          <a:p>
            <a:endParaRPr lang="en-US" smtClean="0"/>
          </a:p>
          <a:p>
            <a:r>
              <a:rPr lang="en-US" smtClean="0"/>
              <a:t>The ultimate goal is for the patient to change their behavior with out persuasion </a:t>
            </a:r>
          </a:p>
          <a:p>
            <a:endParaRPr lang="en-US" smtClean="0"/>
          </a:p>
          <a:p>
            <a:r>
              <a:rPr lang="en-US" smtClean="0"/>
              <a:t>Rollnick, S.  &amp;  Miller, W. R. (2013).  Motivational Interviewing:  Helping people change 3rd edition (Applications of Motivational Interviewing).  The Guildford Press:  New York.</a:t>
            </a:r>
          </a:p>
          <a:p>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6" name="Slide Number Placeholder 5"/>
          <p:cNvSpPr>
            <a:spLocks noGrp="1"/>
          </p:cNvSpPr>
          <p:nvPr>
            <p:ph type="sldNum" sz="quarter" idx="12"/>
          </p:nvPr>
        </p:nvSpPr>
        <p:spPr/>
        <p:txBody>
          <a:bodyPr/>
          <a:lstStyle/>
          <a:p>
            <a:fld id="{787701F2-2FF2-46B1-AC07-AFEB380608AD}" type="slidenum">
              <a:rPr lang="en-US" smtClean="0"/>
              <a:pPr/>
              <a:t>67</a:t>
            </a:fld>
            <a:endParaRPr lang="en-US"/>
          </a:p>
        </p:txBody>
      </p:sp>
    </p:spTree>
    <p:extLst>
      <p:ext uri="{BB962C8B-B14F-4D97-AF65-F5344CB8AC3E}">
        <p14:creationId xmlns:p14="http://schemas.microsoft.com/office/powerpoint/2010/main" val="3112321397"/>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Core Skills - OARS</a:t>
            </a:r>
            <a:endParaRPr lang="en-US" dirty="0"/>
          </a:p>
        </p:txBody>
      </p:sp>
      <p:sp>
        <p:nvSpPr>
          <p:cNvPr id="3" name="Content Placeholder 2"/>
          <p:cNvSpPr>
            <a:spLocks noGrp="1"/>
          </p:cNvSpPr>
          <p:nvPr>
            <p:ph idx="1"/>
          </p:nvPr>
        </p:nvSpPr>
        <p:spPr/>
        <p:txBody>
          <a:bodyPr/>
          <a:lstStyle/>
          <a:p>
            <a:r>
              <a:rPr lang="en-US" smtClean="0"/>
              <a:t>O – Open Questions</a:t>
            </a:r>
          </a:p>
          <a:p>
            <a:endParaRPr lang="en-US" smtClean="0"/>
          </a:p>
          <a:p>
            <a:r>
              <a:rPr lang="en-US" smtClean="0"/>
              <a:t>A – Affirming</a:t>
            </a:r>
          </a:p>
          <a:p>
            <a:endParaRPr lang="en-US" smtClean="0"/>
          </a:p>
          <a:p>
            <a:r>
              <a:rPr lang="en-US" smtClean="0"/>
              <a:t>R – Reflecting</a:t>
            </a:r>
          </a:p>
          <a:p>
            <a:endParaRPr lang="en-US" smtClean="0"/>
          </a:p>
          <a:p>
            <a:r>
              <a:rPr lang="en-US" smtClean="0"/>
              <a:t>S - Summarizing</a:t>
            </a:r>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CC4C4C97-733B-4321-BD9C-B9A2C4E19151}" type="slidenum">
              <a:rPr lang="en-US" smtClean="0"/>
              <a:pPr/>
              <a:t>68</a:t>
            </a:fld>
            <a:endParaRPr lang="en-US"/>
          </a:p>
        </p:txBody>
      </p:sp>
    </p:spTree>
    <p:extLst>
      <p:ext uri="{BB962C8B-B14F-4D97-AF65-F5344CB8AC3E}">
        <p14:creationId xmlns:p14="http://schemas.microsoft.com/office/powerpoint/2010/main" val="337527336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Collaboration</a:t>
            </a:r>
            <a:endParaRPr lang="en-US" dirty="0"/>
          </a:p>
        </p:txBody>
      </p:sp>
      <p:sp>
        <p:nvSpPr>
          <p:cNvPr id="3" name="Content Placeholder 2"/>
          <p:cNvSpPr>
            <a:spLocks noGrp="1"/>
          </p:cNvSpPr>
          <p:nvPr>
            <p:ph idx="1"/>
          </p:nvPr>
        </p:nvSpPr>
        <p:spPr/>
        <p:txBody>
          <a:bodyPr/>
          <a:lstStyle/>
          <a:p>
            <a:r>
              <a:rPr lang="en-US" smtClean="0"/>
              <a:t>MI is done “for” and “with” a patient</a:t>
            </a:r>
          </a:p>
          <a:p>
            <a:endParaRPr lang="en-US" smtClean="0"/>
          </a:p>
          <a:p>
            <a:r>
              <a:rPr lang="en-US" smtClean="0"/>
              <a:t>Looking to the patient’s expertise about their illness or physical well-being</a:t>
            </a:r>
          </a:p>
          <a:p>
            <a:endParaRPr lang="en-US" smtClean="0"/>
          </a:p>
          <a:p>
            <a:r>
              <a:rPr lang="en-US" smtClean="0"/>
              <a:t>Conversation that is continuous skill building</a:t>
            </a:r>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6" name="Slide Number Placeholder 5"/>
          <p:cNvSpPr>
            <a:spLocks noGrp="1"/>
          </p:cNvSpPr>
          <p:nvPr>
            <p:ph type="sldNum" sz="quarter" idx="12"/>
          </p:nvPr>
        </p:nvSpPr>
        <p:spPr/>
        <p:txBody>
          <a:bodyPr/>
          <a:lstStyle/>
          <a:p>
            <a:fld id="{787701F2-2FF2-46B1-AC07-AFEB380608AD}" type="slidenum">
              <a:rPr lang="en-US" smtClean="0"/>
              <a:pPr/>
              <a:t>69</a:t>
            </a:fld>
            <a:endParaRPr lang="en-US"/>
          </a:p>
        </p:txBody>
      </p:sp>
    </p:spTree>
    <p:extLst>
      <p:ext uri="{BB962C8B-B14F-4D97-AF65-F5344CB8AC3E}">
        <p14:creationId xmlns:p14="http://schemas.microsoft.com/office/powerpoint/2010/main" val="31691225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smtClean="0"/>
              <a:t>Attachment to Drug of Choice</a:t>
            </a:r>
            <a:endParaRPr lang="en-US" sz="4400"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Predictable</a:t>
            </a:r>
          </a:p>
          <a:p>
            <a:endParaRPr lang="en-US" dirty="0" smtClean="0">
              <a:solidFill>
                <a:schemeClr val="tx1"/>
              </a:solidFill>
            </a:endParaRPr>
          </a:p>
          <a:p>
            <a:r>
              <a:rPr lang="en-US" dirty="0" smtClean="0">
                <a:solidFill>
                  <a:schemeClr val="tx1"/>
                </a:solidFill>
              </a:rPr>
              <a:t>Secure attachment (Despite the consequences)</a:t>
            </a:r>
          </a:p>
          <a:p>
            <a:endParaRPr lang="en-US" dirty="0" smtClean="0">
              <a:solidFill>
                <a:schemeClr val="tx1"/>
              </a:solidFill>
            </a:endParaRPr>
          </a:p>
          <a:p>
            <a:r>
              <a:rPr lang="en-US" dirty="0" smtClean="0">
                <a:solidFill>
                  <a:schemeClr val="tx1"/>
                </a:solidFill>
              </a:rPr>
              <a:t>Inability to “let go” </a:t>
            </a:r>
          </a:p>
          <a:p>
            <a:endParaRPr lang="en-US" dirty="0" smtClean="0">
              <a:solidFill>
                <a:schemeClr val="tx1"/>
              </a:solidFill>
            </a:endParaRPr>
          </a:p>
          <a:p>
            <a:r>
              <a:rPr lang="en-US" dirty="0" smtClean="0">
                <a:solidFill>
                  <a:schemeClr val="tx1"/>
                </a:solidFill>
              </a:rPr>
              <a:t>Emotional bond </a:t>
            </a:r>
          </a:p>
          <a:p>
            <a:pPr lvl="1"/>
            <a:r>
              <a:rPr lang="en-US" dirty="0" smtClean="0">
                <a:solidFill>
                  <a:schemeClr val="tx1"/>
                </a:solidFill>
              </a:rPr>
              <a:t>Can’t live without </a:t>
            </a:r>
          </a:p>
          <a:p>
            <a:pPr lvl="1"/>
            <a:r>
              <a:rPr lang="en-US" dirty="0" smtClean="0">
                <a:solidFill>
                  <a:schemeClr val="tx1"/>
                </a:solidFill>
              </a:rPr>
              <a:t>Strong love affair</a:t>
            </a:r>
          </a:p>
          <a:p>
            <a:pPr lvl="1"/>
            <a:r>
              <a:rPr lang="en-US" dirty="0" smtClean="0">
                <a:solidFill>
                  <a:schemeClr val="tx1"/>
                </a:solidFill>
              </a:rPr>
              <a:t>Strong desire to use</a:t>
            </a:r>
          </a:p>
          <a:p>
            <a:pPr lvl="1"/>
            <a:r>
              <a:rPr lang="en-US" dirty="0" smtClean="0">
                <a:solidFill>
                  <a:schemeClr val="tx1"/>
                </a:solidFill>
              </a:rPr>
              <a:t>Inability to function (ADL Skills)</a:t>
            </a:r>
          </a:p>
          <a:p>
            <a:endParaRPr lang="en-US" dirty="0">
              <a:solidFill>
                <a:schemeClr val="tx1"/>
              </a:solidFill>
            </a:endParaRPr>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79A96226-2D86-46C5-980C-334CAEF9F6D0}" type="slidenum">
              <a:rPr lang="en-US" smtClean="0"/>
              <a:pPr/>
              <a:t>7</a:t>
            </a:fld>
            <a:endParaRPr lang="en-US"/>
          </a:p>
        </p:txBody>
      </p:sp>
    </p:spTree>
    <p:extLst>
      <p:ext uri="{BB962C8B-B14F-4D97-AF65-F5344CB8AC3E}">
        <p14:creationId xmlns:p14="http://schemas.microsoft.com/office/powerpoint/2010/main" val="3891939683"/>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Compassion</a:t>
            </a:r>
            <a:endParaRPr lang="en-US" dirty="0"/>
          </a:p>
        </p:txBody>
      </p:sp>
      <p:sp>
        <p:nvSpPr>
          <p:cNvPr id="3" name="Content Placeholder 2"/>
          <p:cNvSpPr>
            <a:spLocks noGrp="1"/>
          </p:cNvSpPr>
          <p:nvPr>
            <p:ph idx="1"/>
          </p:nvPr>
        </p:nvSpPr>
        <p:spPr/>
        <p:txBody>
          <a:bodyPr/>
          <a:lstStyle/>
          <a:p>
            <a:r>
              <a:rPr lang="en-US" smtClean="0"/>
              <a:t>Give priority to the patient’s needs</a:t>
            </a:r>
          </a:p>
          <a:p>
            <a:endParaRPr lang="en-US" smtClean="0"/>
          </a:p>
          <a:p>
            <a:r>
              <a:rPr lang="en-US" smtClean="0"/>
              <a:t>Establishes a working partnership</a:t>
            </a:r>
          </a:p>
          <a:p>
            <a:endParaRPr lang="en-US" smtClean="0"/>
          </a:p>
          <a:p>
            <a:r>
              <a:rPr lang="en-US" smtClean="0"/>
              <a:t>Deliberate commitment to pursue the best interests of the patient</a:t>
            </a:r>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79A96226-2D86-46C5-980C-334CAEF9F6D0}" type="slidenum">
              <a:rPr lang="en-US" smtClean="0"/>
              <a:pPr/>
              <a:t>70</a:t>
            </a:fld>
            <a:endParaRPr lang="en-US"/>
          </a:p>
        </p:txBody>
      </p:sp>
    </p:spTree>
    <p:extLst>
      <p:ext uri="{BB962C8B-B14F-4D97-AF65-F5344CB8AC3E}">
        <p14:creationId xmlns:p14="http://schemas.microsoft.com/office/powerpoint/2010/main" val="391536947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Acceptance</a:t>
            </a:r>
            <a:endParaRPr lang="en-US" dirty="0"/>
          </a:p>
        </p:txBody>
      </p:sp>
      <p:sp>
        <p:nvSpPr>
          <p:cNvPr id="3" name="Content Placeholder 2"/>
          <p:cNvSpPr>
            <a:spLocks noGrp="1"/>
          </p:cNvSpPr>
          <p:nvPr>
            <p:ph idx="1"/>
          </p:nvPr>
        </p:nvSpPr>
        <p:spPr/>
        <p:txBody>
          <a:bodyPr>
            <a:normAutofit fontScale="85000" lnSpcReduction="20000"/>
          </a:bodyPr>
          <a:lstStyle/>
          <a:p>
            <a:r>
              <a:rPr lang="en-US" smtClean="0"/>
              <a:t>Acceptance  has  four components</a:t>
            </a:r>
          </a:p>
          <a:p>
            <a:endParaRPr lang="en-US" smtClean="0"/>
          </a:p>
          <a:p>
            <a:r>
              <a:rPr lang="en-US" smtClean="0"/>
              <a:t>Absolute Worth:  basic trust and respect</a:t>
            </a:r>
          </a:p>
          <a:p>
            <a:endParaRPr lang="en-US" smtClean="0"/>
          </a:p>
          <a:p>
            <a:r>
              <a:rPr lang="en-US" smtClean="0"/>
              <a:t>Accurate Empathy:  understand the patient’s worldview</a:t>
            </a:r>
          </a:p>
          <a:p>
            <a:endParaRPr lang="en-US" smtClean="0"/>
          </a:p>
          <a:p>
            <a:r>
              <a:rPr lang="en-US" smtClean="0"/>
              <a:t>Autonomy Support:  honoring and respecting the patient’s self - direction</a:t>
            </a:r>
          </a:p>
          <a:p>
            <a:endParaRPr lang="en-US" smtClean="0"/>
          </a:p>
          <a:p>
            <a:r>
              <a:rPr lang="en-US" smtClean="0"/>
              <a:t>Affirmation:  acknowledge the patient’s strengths and efforts</a:t>
            </a:r>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6" name="Slide Number Placeholder 5"/>
          <p:cNvSpPr>
            <a:spLocks noGrp="1"/>
          </p:cNvSpPr>
          <p:nvPr>
            <p:ph type="sldNum" sz="quarter" idx="12"/>
          </p:nvPr>
        </p:nvSpPr>
        <p:spPr/>
        <p:txBody>
          <a:bodyPr/>
          <a:lstStyle/>
          <a:p>
            <a:fld id="{787701F2-2FF2-46B1-AC07-AFEB380608AD}" type="slidenum">
              <a:rPr lang="en-US" smtClean="0"/>
              <a:pPr/>
              <a:t>71</a:t>
            </a:fld>
            <a:endParaRPr lang="en-US"/>
          </a:p>
        </p:txBody>
      </p:sp>
    </p:spTree>
    <p:extLst>
      <p:ext uri="{BB962C8B-B14F-4D97-AF65-F5344CB8AC3E}">
        <p14:creationId xmlns:p14="http://schemas.microsoft.com/office/powerpoint/2010/main" val="12346721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Exploring Values </a:t>
            </a:r>
            <a:endParaRPr lang="en-US" dirty="0"/>
          </a:p>
        </p:txBody>
      </p:sp>
      <p:sp>
        <p:nvSpPr>
          <p:cNvPr id="3" name="Content Placeholder 2"/>
          <p:cNvSpPr>
            <a:spLocks noGrp="1"/>
          </p:cNvSpPr>
          <p:nvPr>
            <p:ph idx="1"/>
          </p:nvPr>
        </p:nvSpPr>
        <p:spPr/>
        <p:txBody>
          <a:bodyPr>
            <a:normAutofit lnSpcReduction="10000"/>
          </a:bodyPr>
          <a:lstStyle/>
          <a:p>
            <a:r>
              <a:rPr lang="en-US" dirty="0" smtClean="0"/>
              <a:t>Value system may conflict with the counselor’s</a:t>
            </a:r>
          </a:p>
          <a:p>
            <a:endParaRPr lang="en-US" dirty="0" smtClean="0"/>
          </a:p>
          <a:p>
            <a:r>
              <a:rPr lang="en-US" dirty="0" smtClean="0"/>
              <a:t>Explore the value of not participating in substance use activities</a:t>
            </a:r>
          </a:p>
          <a:p>
            <a:endParaRPr lang="en-US" dirty="0" smtClean="0"/>
          </a:p>
          <a:p>
            <a:r>
              <a:rPr lang="en-US" dirty="0" smtClean="0"/>
              <a:t>Explore the value of what is most important</a:t>
            </a:r>
          </a:p>
          <a:p>
            <a:endParaRPr lang="en-US" dirty="0" smtClean="0"/>
          </a:p>
          <a:p>
            <a:r>
              <a:rPr lang="en-US" dirty="0" smtClean="0"/>
              <a:t>Explore how is pregnancy adjacent or conflicting with the current values</a:t>
            </a:r>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CC4C4C97-733B-4321-BD9C-B9A2C4E19151}" type="slidenum">
              <a:rPr lang="en-US" smtClean="0"/>
              <a:pPr/>
              <a:t>72</a:t>
            </a:fld>
            <a:endParaRPr lang="en-US"/>
          </a:p>
        </p:txBody>
      </p:sp>
    </p:spTree>
    <p:extLst>
      <p:ext uri="{BB962C8B-B14F-4D97-AF65-F5344CB8AC3E}">
        <p14:creationId xmlns:p14="http://schemas.microsoft.com/office/powerpoint/2010/main" val="262565030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Evocation</a:t>
            </a:r>
            <a:endParaRPr lang="en-US" dirty="0"/>
          </a:p>
        </p:txBody>
      </p:sp>
      <p:sp>
        <p:nvSpPr>
          <p:cNvPr id="3" name="Content Placeholder 2"/>
          <p:cNvSpPr>
            <a:spLocks noGrp="1"/>
          </p:cNvSpPr>
          <p:nvPr>
            <p:ph idx="1"/>
          </p:nvPr>
        </p:nvSpPr>
        <p:spPr/>
        <p:txBody>
          <a:bodyPr/>
          <a:lstStyle/>
          <a:p>
            <a:r>
              <a:rPr lang="en-US" smtClean="0"/>
              <a:t>Strengthen the change motivations that the patient has within.  </a:t>
            </a:r>
          </a:p>
          <a:p>
            <a:endParaRPr lang="en-US" smtClean="0"/>
          </a:p>
          <a:p>
            <a:r>
              <a:rPr lang="en-US" smtClean="0"/>
              <a:t>Install facts of a disease, condition or a disorder that will improve if a change is made</a:t>
            </a:r>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79A96226-2D86-46C5-980C-334CAEF9F6D0}" type="slidenum">
              <a:rPr lang="en-US" smtClean="0"/>
              <a:pPr/>
              <a:t>73</a:t>
            </a:fld>
            <a:endParaRPr lang="en-US"/>
          </a:p>
        </p:txBody>
      </p:sp>
    </p:spTree>
    <p:extLst>
      <p:ext uri="{BB962C8B-B14F-4D97-AF65-F5344CB8AC3E}">
        <p14:creationId xmlns:p14="http://schemas.microsoft.com/office/powerpoint/2010/main" val="319014904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611086"/>
          </a:xfrm>
        </p:spPr>
        <p:txBody>
          <a:bodyPr/>
          <a:lstStyle/>
          <a:p>
            <a:r>
              <a:rPr lang="en-US" dirty="0" smtClean="0"/>
              <a:t>Three focused communication styles</a:t>
            </a:r>
            <a:endParaRPr lang="en-US" dirty="0"/>
          </a:p>
        </p:txBody>
      </p:sp>
      <p:sp>
        <p:nvSpPr>
          <p:cNvPr id="3" name="Content Placeholder 2"/>
          <p:cNvSpPr>
            <a:spLocks noGrp="1"/>
          </p:cNvSpPr>
          <p:nvPr>
            <p:ph idx="1"/>
          </p:nvPr>
        </p:nvSpPr>
        <p:spPr/>
        <p:txBody>
          <a:bodyPr>
            <a:normAutofit/>
          </a:bodyPr>
          <a:lstStyle/>
          <a:p>
            <a:r>
              <a:rPr lang="en-US" smtClean="0"/>
              <a:t>Following</a:t>
            </a:r>
          </a:p>
          <a:p>
            <a:endParaRPr lang="en-US" smtClean="0"/>
          </a:p>
          <a:p>
            <a:r>
              <a:rPr lang="en-US" smtClean="0"/>
              <a:t>Directing</a:t>
            </a:r>
          </a:p>
          <a:p>
            <a:endParaRPr lang="en-US" smtClean="0"/>
          </a:p>
          <a:p>
            <a:r>
              <a:rPr lang="en-US" smtClean="0"/>
              <a:t>Guiding</a:t>
            </a:r>
          </a:p>
          <a:p>
            <a:endParaRPr lang="en-US" smtClean="0"/>
          </a:p>
          <a:p>
            <a:pPr marL="0" indent="0">
              <a:buNone/>
            </a:pPr>
            <a:r>
              <a:rPr lang="en-US" sz="2400" smtClean="0"/>
              <a:t>Rollnick, S., Miller, W., &amp; Butler, C. (2007).  Motivational Interviewing in Health Care:  Helping Patients Change Behavior.   New York:  Guilford Press.</a:t>
            </a:r>
            <a:endParaRPr lang="en-US" sz="2400"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787701F2-2FF2-46B1-AC07-AFEB380608AD}" type="slidenum">
              <a:rPr lang="en-US" smtClean="0"/>
              <a:pPr/>
              <a:t>74</a:t>
            </a:fld>
            <a:endParaRPr lang="en-US"/>
          </a:p>
        </p:txBody>
      </p:sp>
    </p:spTree>
    <p:extLst>
      <p:ext uri="{BB962C8B-B14F-4D97-AF65-F5344CB8AC3E}">
        <p14:creationId xmlns:p14="http://schemas.microsoft.com/office/powerpoint/2010/main" val="23545412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Ostlund, A et. al. (2015)</a:t>
            </a:r>
            <a:endParaRPr lang="en-US" dirty="0"/>
          </a:p>
        </p:txBody>
      </p:sp>
      <p:sp>
        <p:nvSpPr>
          <p:cNvPr id="5" name="Content Placeholder 4"/>
          <p:cNvSpPr>
            <a:spLocks noGrp="1"/>
          </p:cNvSpPr>
          <p:nvPr>
            <p:ph idx="1"/>
          </p:nvPr>
        </p:nvSpPr>
        <p:spPr/>
        <p:txBody>
          <a:bodyPr>
            <a:normAutofit fontScale="70000" lnSpcReduction="20000"/>
          </a:bodyPr>
          <a:lstStyle/>
          <a:p>
            <a:r>
              <a:rPr lang="en-US" dirty="0" smtClean="0"/>
              <a:t>Motivational Interviewing techniques were useful rather than giving the traditional advice (authoritative relationship vs. partnership in the health care relationship)</a:t>
            </a:r>
          </a:p>
          <a:p>
            <a:endParaRPr lang="en-US" dirty="0" smtClean="0"/>
          </a:p>
          <a:p>
            <a:r>
              <a:rPr lang="en-US" dirty="0" smtClean="0"/>
              <a:t>Facilitated some change – difficult to make a change for negative health habits</a:t>
            </a:r>
          </a:p>
          <a:p>
            <a:endParaRPr lang="en-US" dirty="0" smtClean="0"/>
          </a:p>
          <a:p>
            <a:r>
              <a:rPr lang="en-US" dirty="0" smtClean="0"/>
              <a:t>Medical staff had a concern about time pressure</a:t>
            </a:r>
          </a:p>
          <a:p>
            <a:endParaRPr lang="en-US" dirty="0" smtClean="0"/>
          </a:p>
          <a:p>
            <a:r>
              <a:rPr lang="en-US" dirty="0" smtClean="0"/>
              <a:t>Interaction with the patient was successful (Increase self – efficacy to make a change)</a:t>
            </a:r>
            <a:br>
              <a:rPr lang="en-US" dirty="0" smtClean="0"/>
            </a:br>
            <a:endParaRPr lang="en-US" dirty="0" smtClean="0"/>
          </a:p>
          <a:p>
            <a:pPr marL="0" indent="0">
              <a:buNone/>
            </a:pPr>
            <a:r>
              <a:rPr lang="en-US" sz="2600" dirty="0" err="1" smtClean="0"/>
              <a:t>Ostlund</a:t>
            </a:r>
            <a:r>
              <a:rPr lang="en-US" sz="2600" dirty="0" smtClean="0"/>
              <a:t>, A. </a:t>
            </a:r>
            <a:r>
              <a:rPr lang="en-US" sz="2600" dirty="0" err="1" smtClean="0"/>
              <a:t>er</a:t>
            </a:r>
            <a:r>
              <a:rPr lang="en-US" sz="2600" dirty="0" smtClean="0"/>
              <a:t>. Al. (2015).  Primary Care nurses’ performance in Motivational Interviewing:  a quantitative descriptive study.  BMC Family Practice 16:89.</a:t>
            </a:r>
            <a:endParaRPr lang="en-US" sz="2600" dirty="0"/>
          </a:p>
        </p:txBody>
      </p:sp>
      <p:sp>
        <p:nvSpPr>
          <p:cNvPr id="3" name="Footer Placeholder 2"/>
          <p:cNvSpPr>
            <a:spLocks noGrp="1"/>
          </p:cNvSpPr>
          <p:nvPr>
            <p:ph type="ftr" sz="quarter" idx="11"/>
          </p:nvPr>
        </p:nvSpPr>
        <p:spPr/>
        <p:txBody>
          <a:bodyPr/>
          <a:lstStyle/>
          <a:p>
            <a:r>
              <a:rPr lang="en-US" smtClean="0"/>
              <a:t>Copyright 2018</a:t>
            </a:r>
            <a:endParaRPr lang="en-US" dirty="0"/>
          </a:p>
        </p:txBody>
      </p:sp>
      <p:sp>
        <p:nvSpPr>
          <p:cNvPr id="4" name="Slide Number Placeholder 3"/>
          <p:cNvSpPr>
            <a:spLocks noGrp="1"/>
          </p:cNvSpPr>
          <p:nvPr>
            <p:ph type="sldNum" sz="quarter" idx="12"/>
          </p:nvPr>
        </p:nvSpPr>
        <p:spPr/>
        <p:txBody>
          <a:bodyPr/>
          <a:lstStyle/>
          <a:p>
            <a:fld id="{787701F2-2FF2-46B1-AC07-AFEB380608AD}" type="slidenum">
              <a:rPr lang="en-US" smtClean="0"/>
              <a:pPr/>
              <a:t>75</a:t>
            </a:fld>
            <a:endParaRPr lang="en-US"/>
          </a:p>
        </p:txBody>
      </p:sp>
    </p:spTree>
    <p:extLst>
      <p:ext uri="{BB962C8B-B14F-4D97-AF65-F5344CB8AC3E}">
        <p14:creationId xmlns:p14="http://schemas.microsoft.com/office/powerpoint/2010/main" val="387549374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Ingersoll, K. S. et. al. (2013)</a:t>
            </a:r>
            <a:endParaRPr lang="en-US" dirty="0"/>
          </a:p>
        </p:txBody>
      </p:sp>
      <p:sp>
        <p:nvSpPr>
          <p:cNvPr id="5" name="Content Placeholder 4"/>
          <p:cNvSpPr>
            <a:spLocks noGrp="1"/>
          </p:cNvSpPr>
          <p:nvPr>
            <p:ph idx="1"/>
          </p:nvPr>
        </p:nvSpPr>
        <p:spPr/>
        <p:txBody>
          <a:bodyPr>
            <a:normAutofit fontScale="77500" lnSpcReduction="20000"/>
          </a:bodyPr>
          <a:lstStyle/>
          <a:p>
            <a:r>
              <a:rPr lang="en-US" dirty="0" smtClean="0"/>
              <a:t>Used Motivational Interviewing  along with literature, videos and education in the first session with an assessment / screening tool</a:t>
            </a:r>
          </a:p>
          <a:p>
            <a:endParaRPr lang="en-US" dirty="0" smtClean="0"/>
          </a:p>
          <a:p>
            <a:r>
              <a:rPr lang="en-US" dirty="0" smtClean="0"/>
              <a:t>Consecutive sessions showed a decrease in alcohol use vs. only one session which showed limited difference in alcohol consumption</a:t>
            </a:r>
          </a:p>
          <a:p>
            <a:endParaRPr lang="en-US" dirty="0" smtClean="0"/>
          </a:p>
          <a:p>
            <a:r>
              <a:rPr lang="en-US" dirty="0" smtClean="0"/>
              <a:t>Prevention  and Intervention with MI is successful</a:t>
            </a:r>
          </a:p>
          <a:p>
            <a:endParaRPr lang="en-US" dirty="0" smtClean="0"/>
          </a:p>
          <a:p>
            <a:pPr marL="0" indent="0">
              <a:buNone/>
            </a:pPr>
            <a:r>
              <a:rPr lang="en-US" sz="2600" dirty="0" smtClean="0"/>
              <a:t>Ingersoll, K., </a:t>
            </a:r>
            <a:r>
              <a:rPr lang="en-US" sz="2600" dirty="0" err="1" smtClean="0"/>
              <a:t>Ceperich</a:t>
            </a:r>
            <a:r>
              <a:rPr lang="en-US" sz="2600" dirty="0" smtClean="0"/>
              <a:t>, S., </a:t>
            </a:r>
            <a:r>
              <a:rPr lang="en-US" sz="2600" dirty="0" err="1" smtClean="0"/>
              <a:t>Hettema</a:t>
            </a:r>
            <a:r>
              <a:rPr lang="en-US" sz="2600" dirty="0" smtClean="0"/>
              <a:t>, J., Farrell-Carnahan, L., &amp; </a:t>
            </a:r>
            <a:r>
              <a:rPr lang="en-US" sz="2600" dirty="0" err="1" smtClean="0"/>
              <a:t>Penberthy</a:t>
            </a:r>
            <a:r>
              <a:rPr lang="en-US" sz="2600" dirty="0" smtClean="0"/>
              <a:t>, K.  (2013).  </a:t>
            </a:r>
            <a:r>
              <a:rPr lang="en-US" sz="2600" dirty="0" err="1" smtClean="0"/>
              <a:t>Preconceptional</a:t>
            </a:r>
            <a:r>
              <a:rPr lang="en-US" sz="2600" dirty="0" smtClean="0"/>
              <a:t> motivational interviewing interventions to reduce  alcohol-exposed pregnancy  risk.  Journal  of  Substance  Abuse  Treatment , 44, 407-416.</a:t>
            </a:r>
            <a:endParaRPr lang="en-US" sz="2600" dirty="0"/>
          </a:p>
        </p:txBody>
      </p:sp>
      <p:sp>
        <p:nvSpPr>
          <p:cNvPr id="3" name="Footer Placeholder 2"/>
          <p:cNvSpPr>
            <a:spLocks noGrp="1"/>
          </p:cNvSpPr>
          <p:nvPr>
            <p:ph type="ftr" sz="quarter" idx="11"/>
          </p:nvPr>
        </p:nvSpPr>
        <p:spPr/>
        <p:txBody>
          <a:bodyPr/>
          <a:lstStyle/>
          <a:p>
            <a:r>
              <a:rPr lang="en-US" smtClean="0"/>
              <a:t>Copyright 2018</a:t>
            </a:r>
            <a:endParaRPr lang="en-US" dirty="0"/>
          </a:p>
        </p:txBody>
      </p:sp>
      <p:sp>
        <p:nvSpPr>
          <p:cNvPr id="4" name="Slide Number Placeholder 3"/>
          <p:cNvSpPr>
            <a:spLocks noGrp="1"/>
          </p:cNvSpPr>
          <p:nvPr>
            <p:ph type="sldNum" sz="quarter" idx="12"/>
          </p:nvPr>
        </p:nvSpPr>
        <p:spPr/>
        <p:txBody>
          <a:bodyPr/>
          <a:lstStyle/>
          <a:p>
            <a:fld id="{787701F2-2FF2-46B1-AC07-AFEB380608AD}" type="slidenum">
              <a:rPr lang="en-US" smtClean="0"/>
              <a:pPr/>
              <a:t>76</a:t>
            </a:fld>
            <a:endParaRPr lang="en-US"/>
          </a:p>
        </p:txBody>
      </p:sp>
    </p:spTree>
    <p:extLst>
      <p:ext uri="{BB962C8B-B14F-4D97-AF65-F5344CB8AC3E}">
        <p14:creationId xmlns:p14="http://schemas.microsoft.com/office/powerpoint/2010/main" val="61727581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Following Style</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Follow the lead of the patient to understand </a:t>
            </a:r>
            <a:br>
              <a:rPr lang="en-US" dirty="0" smtClean="0"/>
            </a:br>
            <a:r>
              <a:rPr lang="en-US" dirty="0" smtClean="0"/>
              <a:t>his / her worldview</a:t>
            </a:r>
          </a:p>
          <a:p>
            <a:endParaRPr lang="en-US" dirty="0" smtClean="0"/>
          </a:p>
          <a:p>
            <a:r>
              <a:rPr lang="en-US" dirty="0" smtClean="0"/>
              <a:t>Listening without instructing</a:t>
            </a:r>
          </a:p>
          <a:p>
            <a:endParaRPr lang="en-US" dirty="0" smtClean="0"/>
          </a:p>
          <a:p>
            <a:r>
              <a:rPr lang="en-US" dirty="0" smtClean="0"/>
              <a:t>Building trust</a:t>
            </a:r>
          </a:p>
          <a:p>
            <a:endParaRPr lang="en-US" dirty="0" smtClean="0"/>
          </a:p>
          <a:p>
            <a:r>
              <a:rPr lang="en-US" dirty="0" smtClean="0"/>
              <a:t>Reserve opinions / thoughts </a:t>
            </a:r>
          </a:p>
          <a:p>
            <a:endParaRPr lang="en-US" dirty="0" smtClean="0"/>
          </a:p>
          <a:p>
            <a:r>
              <a:rPr lang="en-US" dirty="0" smtClean="0"/>
              <a:t>Giving full attention to the patient / family</a:t>
            </a:r>
            <a:endParaRPr lang="en-US" dirty="0"/>
          </a:p>
        </p:txBody>
      </p:sp>
      <p:sp>
        <p:nvSpPr>
          <p:cNvPr id="3" name="Footer Placeholder 2"/>
          <p:cNvSpPr>
            <a:spLocks noGrp="1"/>
          </p:cNvSpPr>
          <p:nvPr>
            <p:ph type="ftr" sz="quarter" idx="11"/>
          </p:nvPr>
        </p:nvSpPr>
        <p:spPr/>
        <p:txBody>
          <a:bodyPr/>
          <a:lstStyle/>
          <a:p>
            <a:r>
              <a:rPr lang="en-US" smtClean="0"/>
              <a:t>Copyright 2018</a:t>
            </a:r>
            <a:endParaRPr lang="en-US" dirty="0"/>
          </a:p>
        </p:txBody>
      </p:sp>
      <p:sp>
        <p:nvSpPr>
          <p:cNvPr id="4" name="Slide Number Placeholder 3"/>
          <p:cNvSpPr>
            <a:spLocks noGrp="1"/>
          </p:cNvSpPr>
          <p:nvPr>
            <p:ph type="sldNum" sz="quarter" idx="12"/>
          </p:nvPr>
        </p:nvSpPr>
        <p:spPr/>
        <p:txBody>
          <a:bodyPr/>
          <a:lstStyle/>
          <a:p>
            <a:fld id="{787701F2-2FF2-46B1-AC07-AFEB380608AD}" type="slidenum">
              <a:rPr lang="en-US" smtClean="0"/>
              <a:pPr/>
              <a:t>77</a:t>
            </a:fld>
            <a:endParaRPr lang="en-US"/>
          </a:p>
        </p:txBody>
      </p:sp>
    </p:spTree>
    <p:extLst>
      <p:ext uri="{BB962C8B-B14F-4D97-AF65-F5344CB8AC3E}">
        <p14:creationId xmlns:p14="http://schemas.microsoft.com/office/powerpoint/2010/main" val="19051850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Directing Style</a:t>
            </a:r>
            <a:endParaRPr lang="en-US" dirty="0"/>
          </a:p>
        </p:txBody>
      </p:sp>
      <p:sp>
        <p:nvSpPr>
          <p:cNvPr id="5" name="Content Placeholder 4"/>
          <p:cNvSpPr>
            <a:spLocks noGrp="1"/>
          </p:cNvSpPr>
          <p:nvPr>
            <p:ph idx="1"/>
          </p:nvPr>
        </p:nvSpPr>
        <p:spPr/>
        <p:txBody>
          <a:bodyPr/>
          <a:lstStyle/>
          <a:p>
            <a:r>
              <a:rPr lang="en-US" smtClean="0"/>
              <a:t>Explain area of expertise in relationship to the current situation</a:t>
            </a:r>
          </a:p>
          <a:p>
            <a:endParaRPr lang="en-US" smtClean="0"/>
          </a:p>
          <a:p>
            <a:r>
              <a:rPr lang="en-US" smtClean="0"/>
              <a:t>Give knowledge in short sentences</a:t>
            </a:r>
          </a:p>
          <a:p>
            <a:endParaRPr lang="en-US" smtClean="0"/>
          </a:p>
          <a:p>
            <a:r>
              <a:rPr lang="en-US" smtClean="0"/>
              <a:t>Asking permission  to give the knowledge</a:t>
            </a:r>
          </a:p>
          <a:p>
            <a:endParaRPr lang="en-US" smtClean="0"/>
          </a:p>
          <a:p>
            <a:endParaRPr lang="en-US" dirty="0"/>
          </a:p>
        </p:txBody>
      </p:sp>
      <p:sp>
        <p:nvSpPr>
          <p:cNvPr id="3" name="Footer Placeholder 2"/>
          <p:cNvSpPr>
            <a:spLocks noGrp="1"/>
          </p:cNvSpPr>
          <p:nvPr>
            <p:ph type="ftr" sz="quarter" idx="11"/>
          </p:nvPr>
        </p:nvSpPr>
        <p:spPr/>
        <p:txBody>
          <a:bodyPr/>
          <a:lstStyle/>
          <a:p>
            <a:r>
              <a:rPr lang="en-US" smtClean="0"/>
              <a:t>Copyright 2018</a:t>
            </a:r>
            <a:endParaRPr lang="en-US" dirty="0"/>
          </a:p>
        </p:txBody>
      </p:sp>
      <p:sp>
        <p:nvSpPr>
          <p:cNvPr id="4" name="Slide Number Placeholder 3"/>
          <p:cNvSpPr>
            <a:spLocks noGrp="1"/>
          </p:cNvSpPr>
          <p:nvPr>
            <p:ph type="sldNum" sz="quarter" idx="12"/>
          </p:nvPr>
        </p:nvSpPr>
        <p:spPr/>
        <p:txBody>
          <a:bodyPr/>
          <a:lstStyle/>
          <a:p>
            <a:fld id="{787701F2-2FF2-46B1-AC07-AFEB380608AD}" type="slidenum">
              <a:rPr lang="en-US" smtClean="0"/>
              <a:pPr/>
              <a:t>78</a:t>
            </a:fld>
            <a:endParaRPr lang="en-US"/>
          </a:p>
        </p:txBody>
      </p:sp>
    </p:spTree>
    <p:extLst>
      <p:ext uri="{BB962C8B-B14F-4D97-AF65-F5344CB8AC3E}">
        <p14:creationId xmlns:p14="http://schemas.microsoft.com/office/powerpoint/2010/main" val="5649170"/>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Guiding Style</a:t>
            </a:r>
            <a:endParaRPr lang="en-US" dirty="0"/>
          </a:p>
        </p:txBody>
      </p:sp>
      <p:sp>
        <p:nvSpPr>
          <p:cNvPr id="5" name="Content Placeholder 4"/>
          <p:cNvSpPr>
            <a:spLocks noGrp="1"/>
          </p:cNvSpPr>
          <p:nvPr>
            <p:ph idx="1"/>
          </p:nvPr>
        </p:nvSpPr>
        <p:spPr/>
        <p:txBody>
          <a:bodyPr/>
          <a:lstStyle/>
          <a:p>
            <a:r>
              <a:rPr lang="en-US" dirty="0" smtClean="0"/>
              <a:t>Giving encouragement</a:t>
            </a:r>
          </a:p>
          <a:p>
            <a:endParaRPr lang="en-US" dirty="0" smtClean="0"/>
          </a:p>
          <a:p>
            <a:r>
              <a:rPr lang="en-US" dirty="0" smtClean="0"/>
              <a:t>Using the spirit of MI to enlighten the </a:t>
            </a:r>
            <a:br>
              <a:rPr lang="en-US" dirty="0" smtClean="0"/>
            </a:br>
            <a:r>
              <a:rPr lang="en-US" dirty="0" smtClean="0"/>
              <a:t>patient / family</a:t>
            </a:r>
          </a:p>
          <a:p>
            <a:endParaRPr lang="en-US" dirty="0" smtClean="0"/>
          </a:p>
          <a:p>
            <a:r>
              <a:rPr lang="en-US" dirty="0" smtClean="0"/>
              <a:t>Providing Support / Providing Resources</a:t>
            </a:r>
            <a:endParaRPr lang="en-US" dirty="0"/>
          </a:p>
        </p:txBody>
      </p:sp>
      <p:sp>
        <p:nvSpPr>
          <p:cNvPr id="3" name="Footer Placeholder 2"/>
          <p:cNvSpPr>
            <a:spLocks noGrp="1"/>
          </p:cNvSpPr>
          <p:nvPr>
            <p:ph type="ftr" sz="quarter" idx="11"/>
          </p:nvPr>
        </p:nvSpPr>
        <p:spPr/>
        <p:txBody>
          <a:bodyPr/>
          <a:lstStyle/>
          <a:p>
            <a:r>
              <a:rPr lang="en-US" smtClean="0"/>
              <a:t>Copyright 2018</a:t>
            </a:r>
            <a:endParaRPr lang="en-US" dirty="0"/>
          </a:p>
        </p:txBody>
      </p:sp>
      <p:sp>
        <p:nvSpPr>
          <p:cNvPr id="4" name="Slide Number Placeholder 3"/>
          <p:cNvSpPr>
            <a:spLocks noGrp="1"/>
          </p:cNvSpPr>
          <p:nvPr>
            <p:ph type="sldNum" sz="quarter" idx="12"/>
          </p:nvPr>
        </p:nvSpPr>
        <p:spPr/>
        <p:txBody>
          <a:bodyPr/>
          <a:lstStyle/>
          <a:p>
            <a:fld id="{787701F2-2FF2-46B1-AC07-AFEB380608AD}" type="slidenum">
              <a:rPr lang="en-US" smtClean="0"/>
              <a:pPr/>
              <a:t>79</a:t>
            </a:fld>
            <a:endParaRPr lang="en-US"/>
          </a:p>
        </p:txBody>
      </p:sp>
    </p:spTree>
    <p:extLst>
      <p:ext uri="{BB962C8B-B14F-4D97-AF65-F5344CB8AC3E}">
        <p14:creationId xmlns:p14="http://schemas.microsoft.com/office/powerpoint/2010/main" val="4202864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en-US" sz="3600" dirty="0">
                <a:latin typeface="Trebuchet MS" panose="020B0603020202020204" pitchFamily="34" charset="0"/>
              </a:rPr>
              <a:t>DSM -V Diagnostic Criteria: OUD &amp; </a:t>
            </a:r>
            <a:r>
              <a:rPr lang="en-US" altLang="en-US" sz="3600" dirty="0" smtClean="0">
                <a:latin typeface="Trebuchet MS" panose="020B0603020202020204" pitchFamily="34" charset="0"/>
              </a:rPr>
              <a:t>SUD</a:t>
            </a:r>
            <a:endParaRPr lang="en-US" sz="3600" dirty="0"/>
          </a:p>
        </p:txBody>
      </p:sp>
      <p:sp>
        <p:nvSpPr>
          <p:cNvPr id="8" name="Footer Placeholder 7"/>
          <p:cNvSpPr>
            <a:spLocks noGrp="1"/>
          </p:cNvSpPr>
          <p:nvPr>
            <p:ph type="ftr" sz="quarter" idx="11"/>
          </p:nvPr>
        </p:nvSpPr>
        <p:spPr>
          <a:xfrm>
            <a:off x="659165" y="6356350"/>
            <a:ext cx="7698254" cy="365125"/>
          </a:xfrm>
        </p:spPr>
        <p:txBody>
          <a:bodyPr/>
          <a:lstStyle/>
          <a:p>
            <a:pPr>
              <a:defRPr/>
            </a:pPr>
            <a:r>
              <a:rPr lang="en-US" dirty="0" smtClean="0"/>
              <a:t>Some Information Adapted from ACOG District II Presentation Opioid Use Disorder Bundle, 2018</a:t>
            </a:r>
            <a:endParaRPr lang="en-US" dirty="0"/>
          </a:p>
        </p:txBody>
      </p:sp>
      <p:sp>
        <p:nvSpPr>
          <p:cNvPr id="9" name="Slide Number Placeholder 8"/>
          <p:cNvSpPr>
            <a:spLocks noGrp="1"/>
          </p:cNvSpPr>
          <p:nvPr>
            <p:ph type="sldNum" sz="quarter" idx="12"/>
          </p:nvPr>
        </p:nvSpPr>
        <p:spPr/>
        <p:txBody>
          <a:bodyPr/>
          <a:lstStyle/>
          <a:p>
            <a:pPr>
              <a:defRPr/>
            </a:pPr>
            <a:fld id="{7A57FA51-2153-4325-A2EE-3FEE91F67076}" type="slidenum">
              <a:rPr lang="en-US" smtClean="0"/>
              <a:pPr>
                <a:defRPr/>
              </a:pPr>
              <a:t>8</a:t>
            </a:fld>
            <a:endParaRPr lang="en-US" dirty="0"/>
          </a:p>
        </p:txBody>
      </p:sp>
      <p:sp>
        <p:nvSpPr>
          <p:cNvPr id="3" name="Content Placeholder 2"/>
          <p:cNvSpPr>
            <a:spLocks noGrp="1"/>
          </p:cNvSpPr>
          <p:nvPr>
            <p:ph idx="4294967295"/>
          </p:nvPr>
        </p:nvSpPr>
        <p:spPr>
          <a:xfrm>
            <a:off x="177454" y="1065776"/>
            <a:ext cx="8848725" cy="4167188"/>
          </a:xfrm>
        </p:spPr>
        <p:txBody>
          <a:bodyPr>
            <a:noAutofit/>
          </a:bodyPr>
          <a:lstStyle/>
          <a:p>
            <a:pPr marL="0" indent="0">
              <a:buNone/>
              <a:defRPr/>
            </a:pPr>
            <a:r>
              <a:rPr lang="en-US" sz="2000" b="1" dirty="0" smtClean="0">
                <a:latin typeface="Trebuchet MS" panose="020B0603020202020204" pitchFamily="34" charset="0"/>
              </a:rPr>
              <a:t>A minimum of 2-3 criteria is required for a mild substance use disorder diagnosis, while 4-5 is moderate, and 6 or more is severe </a:t>
            </a:r>
          </a:p>
          <a:p>
            <a:pPr marL="342900" lvl="1" indent="0">
              <a:buFont typeface="Arial" panose="020B0604020202020204" pitchFamily="34" charset="0"/>
              <a:buNone/>
              <a:defRPr/>
            </a:pPr>
            <a:endParaRPr lang="en-US" sz="1400" dirty="0" smtClean="0">
              <a:latin typeface="Trebuchet MS" panose="020B0603020202020204" pitchFamily="34" charset="0"/>
            </a:endParaRPr>
          </a:p>
          <a:p>
            <a:pPr marL="0" indent="0">
              <a:buNone/>
              <a:defRPr/>
            </a:pPr>
            <a:endParaRPr lang="en-US" sz="1400" dirty="0">
              <a:latin typeface="Trebuchet MS" panose="020B0603020202020204" pitchFamily="34" charset="0"/>
            </a:endParaRPr>
          </a:p>
        </p:txBody>
      </p:sp>
      <p:sp>
        <p:nvSpPr>
          <p:cNvPr id="2" name="Rectangle 1"/>
          <p:cNvSpPr/>
          <p:nvPr/>
        </p:nvSpPr>
        <p:spPr>
          <a:xfrm>
            <a:off x="174706" y="1748323"/>
            <a:ext cx="7971578" cy="3293209"/>
          </a:xfrm>
          <a:prstGeom prst="rect">
            <a:avLst/>
          </a:prstGeom>
        </p:spPr>
        <p:txBody>
          <a:bodyPr wrap="square">
            <a:spAutoFit/>
          </a:bodyPr>
          <a:lstStyle/>
          <a:p>
            <a:pPr lvl="1">
              <a:buFont typeface="Arial" charset="0"/>
              <a:buChar char="•"/>
              <a:defRPr/>
            </a:pPr>
            <a:r>
              <a:rPr lang="en-US" sz="1600" dirty="0">
                <a:latin typeface="Trebuchet MS" panose="020B0603020202020204" pitchFamily="34" charset="0"/>
              </a:rPr>
              <a:t>Taking the opioid in larger amounts and for longer than intended</a:t>
            </a:r>
          </a:p>
          <a:p>
            <a:pPr lvl="1">
              <a:buFont typeface="Arial" charset="0"/>
              <a:buChar char="•"/>
              <a:defRPr/>
            </a:pPr>
            <a:r>
              <a:rPr lang="en-US" sz="1600" dirty="0">
                <a:latin typeface="Trebuchet MS" panose="020B0603020202020204" pitchFamily="34" charset="0"/>
              </a:rPr>
              <a:t>Wanting to cut down or quit but not being able to do it</a:t>
            </a:r>
          </a:p>
          <a:p>
            <a:pPr lvl="1">
              <a:buFont typeface="Arial" charset="0"/>
              <a:buChar char="•"/>
              <a:defRPr/>
            </a:pPr>
            <a:r>
              <a:rPr lang="en-US" sz="1600" dirty="0">
                <a:latin typeface="Trebuchet MS" panose="020B0603020202020204" pitchFamily="34" charset="0"/>
              </a:rPr>
              <a:t>Spending a lot of time obtaining the opioid</a:t>
            </a:r>
          </a:p>
          <a:p>
            <a:pPr lvl="1">
              <a:buFont typeface="Arial" charset="0"/>
              <a:buChar char="•"/>
              <a:defRPr/>
            </a:pPr>
            <a:r>
              <a:rPr lang="en-US" sz="1600" dirty="0">
                <a:latin typeface="Trebuchet MS" panose="020B0603020202020204" pitchFamily="34" charset="0"/>
              </a:rPr>
              <a:t>Craving or a strong desire to use opioids</a:t>
            </a:r>
          </a:p>
          <a:p>
            <a:pPr lvl="1">
              <a:buFont typeface="Arial" charset="0"/>
              <a:buChar char="•"/>
              <a:defRPr/>
            </a:pPr>
            <a:r>
              <a:rPr lang="en-US" sz="1600" dirty="0">
                <a:latin typeface="Trebuchet MS" panose="020B0603020202020204" pitchFamily="34" charset="0"/>
              </a:rPr>
              <a:t>Repeatedly unable to carry out major obligations at work, school, or home due to opioid use</a:t>
            </a:r>
          </a:p>
          <a:p>
            <a:pPr lvl="1">
              <a:buFont typeface="Arial" charset="0"/>
              <a:buChar char="•"/>
              <a:defRPr/>
            </a:pPr>
            <a:r>
              <a:rPr lang="en-US" sz="1600" dirty="0">
                <a:latin typeface="Trebuchet MS" panose="020B0603020202020204" pitchFamily="34" charset="0"/>
              </a:rPr>
              <a:t>Continued use despite persistent or recurring social or interpersonal problems caused or made worse by opioid use</a:t>
            </a:r>
          </a:p>
          <a:p>
            <a:pPr lvl="1">
              <a:buFont typeface="Arial" charset="0"/>
              <a:buChar char="•"/>
              <a:defRPr/>
            </a:pPr>
            <a:r>
              <a:rPr lang="en-US" sz="1600" dirty="0">
                <a:latin typeface="Trebuchet MS" panose="020B0603020202020204" pitchFamily="34" charset="0"/>
              </a:rPr>
              <a:t>Stopping or reducing important social, occupational, or recreational activities due to opioid use</a:t>
            </a:r>
          </a:p>
          <a:p>
            <a:pPr lvl="1">
              <a:buFont typeface="Arial" charset="0"/>
              <a:buChar char="•"/>
              <a:defRPr/>
            </a:pPr>
            <a:r>
              <a:rPr lang="en-US" sz="1600" dirty="0">
                <a:latin typeface="Trebuchet MS" panose="020B0603020202020204" pitchFamily="34" charset="0"/>
              </a:rPr>
              <a:t>Recurrent use of opioids in physically hazardous situations</a:t>
            </a:r>
          </a:p>
          <a:p>
            <a:pPr lvl="1">
              <a:buFont typeface="Arial" charset="0"/>
              <a:buChar char="•"/>
              <a:defRPr/>
            </a:pPr>
            <a:r>
              <a:rPr lang="en-US" sz="1600" dirty="0">
                <a:latin typeface="Trebuchet MS" panose="020B0603020202020204" pitchFamily="34" charset="0"/>
              </a:rPr>
              <a:t>Consistent use of opioids despite acknowledgment of persistent or recurrent physical or psychological difficulties from using opioids</a:t>
            </a:r>
          </a:p>
        </p:txBody>
      </p:sp>
      <p:sp>
        <p:nvSpPr>
          <p:cNvPr id="6" name="Rectangle 5"/>
          <p:cNvSpPr/>
          <p:nvPr/>
        </p:nvSpPr>
        <p:spPr>
          <a:xfrm>
            <a:off x="177454" y="5041532"/>
            <a:ext cx="6780232" cy="1384995"/>
          </a:xfrm>
          <a:prstGeom prst="rect">
            <a:avLst/>
          </a:prstGeom>
        </p:spPr>
        <p:txBody>
          <a:bodyPr wrap="square">
            <a:spAutoFit/>
          </a:bodyPr>
          <a:lstStyle/>
          <a:p>
            <a:pPr>
              <a:buFont typeface="Arial" charset="0"/>
              <a:buChar char="•"/>
              <a:defRPr/>
            </a:pPr>
            <a:r>
              <a:rPr lang="en-US" sz="1050" dirty="0">
                <a:latin typeface="Trebuchet MS" panose="020B0603020202020204" pitchFamily="34" charset="0"/>
              </a:rPr>
              <a:t>*Tolerance as defined by either a need for markedly increased amounts to achieve intoxication or desired effect or markedly diminished effect with continued use of the same amount. (Does not apply for diminished effect when used appropriately under medical supervision)</a:t>
            </a:r>
          </a:p>
          <a:p>
            <a:pPr>
              <a:buFont typeface="Arial" charset="0"/>
              <a:buChar char="•"/>
              <a:defRPr/>
            </a:pPr>
            <a:r>
              <a:rPr lang="en-US" sz="1050" dirty="0">
                <a:latin typeface="Trebuchet MS" panose="020B0603020202020204" pitchFamily="34" charset="0"/>
              </a:rPr>
              <a:t>*Withdrawal manifesting as either characteristic syndrome or the substance is used to avoid withdrawal (Does not apply when used appropriately under medical supervision)</a:t>
            </a:r>
          </a:p>
          <a:p>
            <a:pPr>
              <a:buFont typeface="Arial" charset="0"/>
              <a:buChar char="•"/>
              <a:defRPr/>
            </a:pPr>
            <a:r>
              <a:rPr lang="en-US" sz="1050" dirty="0">
                <a:latin typeface="Trebuchet MS" panose="020B0603020202020204" pitchFamily="34" charset="0"/>
              </a:rPr>
              <a:t>*This criterion is not considered to be met for those individuals taking opioids solely under appropriate medical supervision.</a:t>
            </a:r>
          </a:p>
          <a:p>
            <a:pPr>
              <a:defRPr/>
            </a:pPr>
            <a:r>
              <a:rPr lang="en-US" sz="1050" dirty="0">
                <a:latin typeface="Trebuchet MS" panose="020B0603020202020204" pitchFamily="34" charset="0"/>
              </a:rPr>
              <a:t>Source: APA 2013</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4200" dirty="0" smtClean="0"/>
              <a:t>Values that influence behavior(s)</a:t>
            </a:r>
            <a:endParaRPr lang="en-US" sz="4200" dirty="0"/>
          </a:p>
        </p:txBody>
      </p:sp>
      <p:sp>
        <p:nvSpPr>
          <p:cNvPr id="2" name="Text Placeholder 1"/>
          <p:cNvSpPr>
            <a:spLocks noGrp="1"/>
          </p:cNvSpPr>
          <p:nvPr>
            <p:ph type="body" idx="1"/>
          </p:nvPr>
        </p:nvSpPr>
        <p:spPr/>
        <p:txBody>
          <a:bodyPr/>
          <a:lstStyle/>
          <a:p>
            <a:r>
              <a:rPr lang="en-US" b="1" dirty="0" smtClean="0"/>
              <a:t>Personal Values</a:t>
            </a:r>
            <a:endParaRPr lang="en-US" b="1" dirty="0"/>
          </a:p>
        </p:txBody>
      </p:sp>
      <p:sp>
        <p:nvSpPr>
          <p:cNvPr id="3" name="Text Placeholder 2"/>
          <p:cNvSpPr>
            <a:spLocks noGrp="1"/>
          </p:cNvSpPr>
          <p:nvPr>
            <p:ph type="body" sz="quarter" idx="3"/>
          </p:nvPr>
        </p:nvSpPr>
        <p:spPr/>
        <p:txBody>
          <a:bodyPr/>
          <a:lstStyle/>
          <a:p>
            <a:r>
              <a:rPr lang="en-US" b="1" dirty="0" smtClean="0"/>
              <a:t>Professional Values</a:t>
            </a:r>
            <a:endParaRPr lang="en-US" b="1"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7" name="Slide Number Placeholder 6"/>
          <p:cNvSpPr>
            <a:spLocks noGrp="1"/>
          </p:cNvSpPr>
          <p:nvPr>
            <p:ph type="sldNum" sz="quarter" idx="12"/>
          </p:nvPr>
        </p:nvSpPr>
        <p:spPr/>
        <p:txBody>
          <a:bodyPr/>
          <a:lstStyle/>
          <a:p>
            <a:fld id="{787701F2-2FF2-46B1-AC07-AFEB380608AD}" type="slidenum">
              <a:rPr lang="en-US" smtClean="0"/>
              <a:pPr/>
              <a:t>80</a:t>
            </a:fld>
            <a:endParaRPr lang="en-US"/>
          </a:p>
        </p:txBody>
      </p:sp>
      <p:sp>
        <p:nvSpPr>
          <p:cNvPr id="5" name="Content Placeholder 4"/>
          <p:cNvSpPr>
            <a:spLocks noGrp="1"/>
          </p:cNvSpPr>
          <p:nvPr>
            <p:ph sz="quarter" idx="13"/>
          </p:nvPr>
        </p:nvSpPr>
        <p:spPr/>
        <p:txBody>
          <a:bodyPr/>
          <a:lstStyle/>
          <a:p>
            <a:r>
              <a:rPr lang="en-US" dirty="0" smtClean="0"/>
              <a:t>Respect</a:t>
            </a:r>
          </a:p>
          <a:p>
            <a:endParaRPr lang="en-US" dirty="0" smtClean="0"/>
          </a:p>
          <a:p>
            <a:r>
              <a:rPr lang="en-US" dirty="0" smtClean="0"/>
              <a:t>Love</a:t>
            </a:r>
          </a:p>
          <a:p>
            <a:endParaRPr lang="en-US" dirty="0" smtClean="0"/>
          </a:p>
          <a:p>
            <a:r>
              <a:rPr lang="en-US" dirty="0" smtClean="0"/>
              <a:t>Relationships</a:t>
            </a:r>
          </a:p>
          <a:p>
            <a:endParaRPr lang="en-US" dirty="0"/>
          </a:p>
        </p:txBody>
      </p:sp>
      <p:sp>
        <p:nvSpPr>
          <p:cNvPr id="6" name="Content Placeholder 5"/>
          <p:cNvSpPr>
            <a:spLocks noGrp="1"/>
          </p:cNvSpPr>
          <p:nvPr>
            <p:ph sz="quarter" idx="14"/>
          </p:nvPr>
        </p:nvSpPr>
        <p:spPr/>
        <p:txBody>
          <a:bodyPr/>
          <a:lstStyle/>
          <a:p>
            <a:r>
              <a:rPr lang="en-US" smtClean="0"/>
              <a:t>Integrity</a:t>
            </a:r>
          </a:p>
          <a:p>
            <a:endParaRPr lang="en-US" smtClean="0"/>
          </a:p>
          <a:p>
            <a:r>
              <a:rPr lang="en-US" smtClean="0"/>
              <a:t>Compassion</a:t>
            </a:r>
          </a:p>
          <a:p>
            <a:endParaRPr lang="en-US" smtClean="0"/>
          </a:p>
          <a:p>
            <a:r>
              <a:rPr lang="en-US" smtClean="0"/>
              <a:t>Altruism</a:t>
            </a:r>
            <a:endParaRPr lang="en-US" dirty="0"/>
          </a:p>
        </p:txBody>
      </p:sp>
    </p:spTree>
    <p:extLst>
      <p:ext uri="{BB962C8B-B14F-4D97-AF65-F5344CB8AC3E}">
        <p14:creationId xmlns:p14="http://schemas.microsoft.com/office/powerpoint/2010/main" val="116940641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Values, continued</a:t>
            </a:r>
            <a:endParaRPr lang="en-US" dirty="0"/>
          </a:p>
        </p:txBody>
      </p:sp>
      <p:sp>
        <p:nvSpPr>
          <p:cNvPr id="5" name="Content Placeholder 4"/>
          <p:cNvSpPr>
            <a:spLocks noGrp="1"/>
          </p:cNvSpPr>
          <p:nvPr>
            <p:ph idx="1"/>
          </p:nvPr>
        </p:nvSpPr>
        <p:spPr/>
        <p:txBody>
          <a:bodyPr>
            <a:normAutofit fontScale="92500" lnSpcReduction="10000"/>
          </a:bodyPr>
          <a:lstStyle/>
          <a:p>
            <a:r>
              <a:rPr lang="en-US" dirty="0" smtClean="0"/>
              <a:t>Values influence beliefs and may lead an individual to evaluate his / her behavior as well as others.</a:t>
            </a:r>
          </a:p>
          <a:p>
            <a:pPr marL="0" indent="0">
              <a:buNone/>
            </a:pPr>
            <a:endParaRPr lang="en-US" dirty="0" smtClean="0"/>
          </a:p>
          <a:p>
            <a:r>
              <a:rPr lang="en-US" dirty="0" smtClean="0"/>
              <a:t>Evaluate the stability of  an individual’s:</a:t>
            </a:r>
          </a:p>
          <a:p>
            <a:pPr lvl="1"/>
            <a:r>
              <a:rPr lang="en-US" sz="2200" dirty="0" smtClean="0"/>
              <a:t>Culture</a:t>
            </a:r>
          </a:p>
          <a:p>
            <a:pPr lvl="1"/>
            <a:r>
              <a:rPr lang="en-US" sz="2200" dirty="0" smtClean="0"/>
              <a:t>Social class</a:t>
            </a:r>
          </a:p>
          <a:p>
            <a:pPr lvl="1"/>
            <a:r>
              <a:rPr lang="en-US" sz="2200" dirty="0" smtClean="0"/>
              <a:t>Personal decisions</a:t>
            </a:r>
          </a:p>
          <a:p>
            <a:endParaRPr lang="en-US" dirty="0" smtClean="0"/>
          </a:p>
          <a:p>
            <a:pPr marL="0" indent="0">
              <a:buNone/>
            </a:pPr>
            <a:r>
              <a:rPr lang="en-US" sz="2200" dirty="0" smtClean="0"/>
              <a:t>Sharma, R. &amp; </a:t>
            </a:r>
            <a:r>
              <a:rPr lang="en-US" sz="2200" dirty="0" err="1" smtClean="0"/>
              <a:t>Jha</a:t>
            </a:r>
            <a:r>
              <a:rPr lang="en-US" sz="2200" dirty="0" smtClean="0"/>
              <a:t>, M.  (2017).  Values influencing sustainable consumption </a:t>
            </a:r>
            <a:r>
              <a:rPr lang="en-US" sz="2200" dirty="0" err="1" smtClean="0"/>
              <a:t>behaviour</a:t>
            </a:r>
            <a:r>
              <a:rPr lang="en-US" sz="2200" dirty="0" smtClean="0"/>
              <a:t>:  Exploring the contextual relationship.  Journal of Business Research, 76, p. 77-88.</a:t>
            </a:r>
            <a:endParaRPr lang="en-US" sz="2200" dirty="0"/>
          </a:p>
        </p:txBody>
      </p:sp>
      <p:sp>
        <p:nvSpPr>
          <p:cNvPr id="3" name="Footer Placeholder 2"/>
          <p:cNvSpPr>
            <a:spLocks noGrp="1"/>
          </p:cNvSpPr>
          <p:nvPr>
            <p:ph type="ftr" sz="quarter" idx="11"/>
          </p:nvPr>
        </p:nvSpPr>
        <p:spPr/>
        <p:txBody>
          <a:bodyPr/>
          <a:lstStyle/>
          <a:p>
            <a:r>
              <a:rPr lang="en-US" smtClean="0"/>
              <a:t>Copyright 2018</a:t>
            </a:r>
            <a:endParaRPr lang="en-US" dirty="0"/>
          </a:p>
        </p:txBody>
      </p:sp>
      <p:sp>
        <p:nvSpPr>
          <p:cNvPr id="4" name="Slide Number Placeholder 3"/>
          <p:cNvSpPr>
            <a:spLocks noGrp="1"/>
          </p:cNvSpPr>
          <p:nvPr>
            <p:ph type="sldNum" sz="quarter" idx="12"/>
          </p:nvPr>
        </p:nvSpPr>
        <p:spPr/>
        <p:txBody>
          <a:bodyPr/>
          <a:lstStyle/>
          <a:p>
            <a:fld id="{787701F2-2FF2-46B1-AC07-AFEB380608AD}" type="slidenum">
              <a:rPr lang="en-US" smtClean="0"/>
              <a:pPr/>
              <a:t>81</a:t>
            </a:fld>
            <a:endParaRPr lang="en-US"/>
          </a:p>
        </p:txBody>
      </p:sp>
    </p:spTree>
    <p:extLst>
      <p:ext uri="{BB962C8B-B14F-4D97-AF65-F5344CB8AC3E}">
        <p14:creationId xmlns:p14="http://schemas.microsoft.com/office/powerpoint/2010/main" val="261532006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Conflict of Values Results</a:t>
            </a:r>
            <a:endParaRPr lang="en-US" dirty="0"/>
          </a:p>
        </p:txBody>
      </p:sp>
      <p:sp>
        <p:nvSpPr>
          <p:cNvPr id="2" name="Text Placeholder 1"/>
          <p:cNvSpPr>
            <a:spLocks noGrp="1"/>
          </p:cNvSpPr>
          <p:nvPr>
            <p:ph type="body" idx="1"/>
          </p:nvPr>
        </p:nvSpPr>
        <p:spPr/>
        <p:txBody>
          <a:bodyPr/>
          <a:lstStyle/>
          <a:p>
            <a:r>
              <a:rPr lang="en-US" b="1" dirty="0" smtClean="0"/>
              <a:t>Medical Professional </a:t>
            </a:r>
            <a:endParaRPr lang="en-US" b="1" dirty="0"/>
          </a:p>
        </p:txBody>
      </p:sp>
      <p:sp>
        <p:nvSpPr>
          <p:cNvPr id="3" name="Text Placeholder 2"/>
          <p:cNvSpPr>
            <a:spLocks noGrp="1"/>
          </p:cNvSpPr>
          <p:nvPr>
            <p:ph type="body" sz="quarter" idx="3"/>
          </p:nvPr>
        </p:nvSpPr>
        <p:spPr/>
        <p:txBody>
          <a:bodyPr/>
          <a:lstStyle/>
          <a:p>
            <a:r>
              <a:rPr lang="en-US" b="1" dirty="0" smtClean="0"/>
              <a:t>Patient </a:t>
            </a:r>
            <a:endParaRPr lang="en-US" b="1"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7" name="Slide Number Placeholder 6"/>
          <p:cNvSpPr>
            <a:spLocks noGrp="1"/>
          </p:cNvSpPr>
          <p:nvPr>
            <p:ph type="sldNum" sz="quarter" idx="12"/>
          </p:nvPr>
        </p:nvSpPr>
        <p:spPr/>
        <p:txBody>
          <a:bodyPr/>
          <a:lstStyle/>
          <a:p>
            <a:fld id="{787701F2-2FF2-46B1-AC07-AFEB380608AD}" type="slidenum">
              <a:rPr lang="en-US" smtClean="0"/>
              <a:pPr/>
              <a:t>82</a:t>
            </a:fld>
            <a:endParaRPr lang="en-US"/>
          </a:p>
        </p:txBody>
      </p:sp>
      <p:sp>
        <p:nvSpPr>
          <p:cNvPr id="5" name="Content Placeholder 4"/>
          <p:cNvSpPr>
            <a:spLocks noGrp="1"/>
          </p:cNvSpPr>
          <p:nvPr>
            <p:ph sz="quarter" idx="13"/>
          </p:nvPr>
        </p:nvSpPr>
        <p:spPr/>
        <p:txBody>
          <a:bodyPr/>
          <a:lstStyle/>
          <a:p>
            <a:r>
              <a:rPr lang="en-US" smtClean="0"/>
              <a:t>Frustration</a:t>
            </a:r>
          </a:p>
          <a:p>
            <a:endParaRPr lang="en-US" smtClean="0"/>
          </a:p>
          <a:p>
            <a:r>
              <a:rPr lang="en-US" smtClean="0"/>
              <a:t>Powerless  </a:t>
            </a:r>
          </a:p>
          <a:p>
            <a:endParaRPr lang="en-US" smtClean="0"/>
          </a:p>
          <a:p>
            <a:r>
              <a:rPr lang="en-US" smtClean="0"/>
              <a:t>Anger</a:t>
            </a:r>
          </a:p>
          <a:p>
            <a:endParaRPr lang="en-US" smtClean="0"/>
          </a:p>
          <a:p>
            <a:r>
              <a:rPr lang="en-US" smtClean="0"/>
              <a:t>Communication</a:t>
            </a:r>
          </a:p>
          <a:p>
            <a:endParaRPr lang="en-US" dirty="0"/>
          </a:p>
        </p:txBody>
      </p:sp>
      <p:sp>
        <p:nvSpPr>
          <p:cNvPr id="6" name="Content Placeholder 5"/>
          <p:cNvSpPr>
            <a:spLocks noGrp="1"/>
          </p:cNvSpPr>
          <p:nvPr>
            <p:ph sz="quarter" idx="14"/>
          </p:nvPr>
        </p:nvSpPr>
        <p:spPr/>
        <p:txBody>
          <a:bodyPr/>
          <a:lstStyle/>
          <a:p>
            <a:r>
              <a:rPr lang="en-US" dirty="0" smtClean="0"/>
              <a:t>Fear Change</a:t>
            </a:r>
          </a:p>
          <a:p>
            <a:endParaRPr lang="en-US" dirty="0" smtClean="0"/>
          </a:p>
          <a:p>
            <a:r>
              <a:rPr lang="en-US" dirty="0" smtClean="0"/>
              <a:t>Frustration</a:t>
            </a:r>
          </a:p>
          <a:p>
            <a:endParaRPr lang="en-US" dirty="0" smtClean="0"/>
          </a:p>
          <a:p>
            <a:r>
              <a:rPr lang="en-US" dirty="0" smtClean="0"/>
              <a:t>Past Experiences</a:t>
            </a:r>
          </a:p>
          <a:p>
            <a:endParaRPr lang="en-US" dirty="0" smtClean="0"/>
          </a:p>
          <a:p>
            <a:r>
              <a:rPr lang="en-US" dirty="0" smtClean="0"/>
              <a:t>Communication</a:t>
            </a:r>
            <a:endParaRPr lang="en-US" dirty="0"/>
          </a:p>
        </p:txBody>
      </p:sp>
    </p:spTree>
    <p:extLst>
      <p:ext uri="{BB962C8B-B14F-4D97-AF65-F5344CB8AC3E}">
        <p14:creationId xmlns:p14="http://schemas.microsoft.com/office/powerpoint/2010/main" val="27058651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A Values Card Sort</a:t>
            </a:r>
          </a:p>
        </p:txBody>
      </p:sp>
      <p:sp>
        <p:nvSpPr>
          <p:cNvPr id="3" name="Content Placeholder 2"/>
          <p:cNvSpPr>
            <a:spLocks noGrp="1"/>
          </p:cNvSpPr>
          <p:nvPr>
            <p:ph idx="1"/>
          </p:nvPr>
        </p:nvSpPr>
        <p:spPr/>
        <p:txBody>
          <a:bodyPr/>
          <a:lstStyle/>
          <a:p>
            <a:r>
              <a:rPr lang="en-US" sz="2200" dirty="0">
                <a:latin typeface="Trebuchet MS" panose="020B0603020202020204" pitchFamily="34" charset="0"/>
              </a:rPr>
              <a:t>Most important</a:t>
            </a:r>
          </a:p>
          <a:p>
            <a:pPr marL="82296" indent="0">
              <a:buNone/>
            </a:pPr>
            <a:endParaRPr lang="en-US" sz="2200" dirty="0">
              <a:latin typeface="Trebuchet MS" panose="020B0603020202020204" pitchFamily="34" charset="0"/>
            </a:endParaRPr>
          </a:p>
          <a:p>
            <a:r>
              <a:rPr lang="en-US" sz="2200" dirty="0">
                <a:latin typeface="Trebuchet MS" panose="020B0603020202020204" pitchFamily="34" charset="0"/>
              </a:rPr>
              <a:t>Very important</a:t>
            </a:r>
          </a:p>
          <a:p>
            <a:pPr marL="82296" indent="0">
              <a:buNone/>
            </a:pPr>
            <a:endParaRPr lang="en-US" sz="2200" dirty="0">
              <a:latin typeface="Trebuchet MS" panose="020B0603020202020204" pitchFamily="34" charset="0"/>
            </a:endParaRPr>
          </a:p>
          <a:p>
            <a:r>
              <a:rPr lang="en-US" sz="2200" dirty="0">
                <a:latin typeface="Trebuchet MS" panose="020B0603020202020204" pitchFamily="34" charset="0"/>
              </a:rPr>
              <a:t>Somewhat important</a:t>
            </a:r>
          </a:p>
          <a:p>
            <a:pPr marL="82296" indent="0">
              <a:buNone/>
            </a:pPr>
            <a:endParaRPr lang="en-US" sz="2200" dirty="0">
              <a:latin typeface="Trebuchet MS" panose="020B0603020202020204" pitchFamily="34" charset="0"/>
            </a:endParaRPr>
          </a:p>
          <a:p>
            <a:r>
              <a:rPr lang="en-US" sz="2200" dirty="0">
                <a:latin typeface="Trebuchet MS" panose="020B0603020202020204" pitchFamily="34" charset="0"/>
              </a:rPr>
              <a:t>Not important</a:t>
            </a:r>
          </a:p>
        </p:txBody>
      </p:sp>
      <p:sp>
        <p:nvSpPr>
          <p:cNvPr id="4" name="Footer Placeholder 3"/>
          <p:cNvSpPr>
            <a:spLocks noGrp="1"/>
          </p:cNvSpPr>
          <p:nvPr>
            <p:ph type="ftr" sz="quarter" idx="11"/>
          </p:nvPr>
        </p:nvSpPr>
        <p:spPr/>
        <p:txBody>
          <a:bodyPr/>
          <a:lstStyle/>
          <a:p>
            <a:r>
              <a:rPr lang="en-US" dirty="0"/>
              <a:t>Copyright </a:t>
            </a:r>
            <a:r>
              <a:rPr lang="en-US" dirty="0" smtClean="0"/>
              <a:t>2018</a:t>
            </a:r>
            <a:endParaRPr lang="en-US" dirty="0"/>
          </a:p>
        </p:txBody>
      </p:sp>
      <p:sp>
        <p:nvSpPr>
          <p:cNvPr id="5" name="Slide Number Placeholder 4"/>
          <p:cNvSpPr>
            <a:spLocks noGrp="1"/>
          </p:cNvSpPr>
          <p:nvPr>
            <p:ph type="sldNum" sz="quarter" idx="12"/>
          </p:nvPr>
        </p:nvSpPr>
        <p:spPr/>
        <p:txBody>
          <a:bodyPr/>
          <a:lstStyle/>
          <a:p>
            <a:fld id="{CC4C4C97-733B-4321-BD9C-B9A2C4E19151}" type="slidenum">
              <a:rPr lang="en-US" smtClean="0"/>
              <a:t>83</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080" y="1771378"/>
            <a:ext cx="4208215" cy="2657187"/>
          </a:xfrm>
          <a:prstGeom prst="rect">
            <a:avLst/>
          </a:prstGeom>
        </p:spPr>
      </p:pic>
    </p:spTree>
    <p:extLst>
      <p:ext uri="{BB962C8B-B14F-4D97-AF65-F5344CB8AC3E}">
        <p14:creationId xmlns:p14="http://schemas.microsoft.com/office/powerpoint/2010/main" val="335484173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Values Cards – see yellow handout</a:t>
            </a:r>
            <a:endParaRPr lang="en-US" sz="4000" dirty="0"/>
          </a:p>
        </p:txBody>
      </p:sp>
      <p:sp>
        <p:nvSpPr>
          <p:cNvPr id="3" name="Footer Placeholder 2"/>
          <p:cNvSpPr>
            <a:spLocks noGrp="1"/>
          </p:cNvSpPr>
          <p:nvPr>
            <p:ph type="ftr" sz="quarter" idx="11"/>
          </p:nvPr>
        </p:nvSpPr>
        <p:spPr/>
        <p:txBody>
          <a:bodyPr/>
          <a:lstStyle/>
          <a:p>
            <a:r>
              <a:rPr lang="en-US" dirty="0"/>
              <a:t>Copyright </a:t>
            </a:r>
            <a:r>
              <a:rPr lang="en-US" dirty="0" smtClean="0"/>
              <a:t>2018</a:t>
            </a:r>
            <a:endParaRPr lang="en-US" dirty="0"/>
          </a:p>
        </p:txBody>
      </p:sp>
      <p:sp>
        <p:nvSpPr>
          <p:cNvPr id="4" name="Slide Number Placeholder 3"/>
          <p:cNvSpPr>
            <a:spLocks noGrp="1"/>
          </p:cNvSpPr>
          <p:nvPr>
            <p:ph type="sldNum" sz="quarter" idx="12"/>
          </p:nvPr>
        </p:nvSpPr>
        <p:spPr/>
        <p:txBody>
          <a:bodyPr/>
          <a:lstStyle/>
          <a:p>
            <a:fld id="{CC4C4C97-733B-4321-BD9C-B9A2C4E19151}" type="slidenum">
              <a:rPr lang="en-US" smtClean="0"/>
              <a:t>84</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943" y="1195964"/>
            <a:ext cx="6371771" cy="55286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80255632"/>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Stages of Change </a:t>
            </a:r>
            <a:r>
              <a:rPr lang="en-US" sz="2800" dirty="0" smtClean="0"/>
              <a:t>(</a:t>
            </a:r>
            <a:r>
              <a:rPr lang="en-US" sz="2800" dirty="0" err="1" smtClean="0"/>
              <a:t>DiClemente</a:t>
            </a:r>
            <a:r>
              <a:rPr lang="en-US" sz="2800" dirty="0" smtClean="0"/>
              <a:t>, 2006)</a:t>
            </a:r>
            <a:endParaRPr lang="en-US" sz="2800" dirty="0"/>
          </a:p>
        </p:txBody>
      </p:sp>
      <p:pic>
        <p:nvPicPr>
          <p:cNvPr id="6" name="Content Placeholder 5"/>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229033" y="963561"/>
            <a:ext cx="6381136" cy="5447072"/>
          </a:xfrm>
        </p:spPr>
      </p:pic>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79A96226-2D86-46C5-980C-334CAEF9F6D0}" type="slidenum">
              <a:rPr lang="en-US" smtClean="0"/>
              <a:pPr/>
              <a:t>85</a:t>
            </a:fld>
            <a:endParaRPr lang="en-US"/>
          </a:p>
        </p:txBody>
      </p:sp>
    </p:spTree>
    <p:extLst>
      <p:ext uri="{BB962C8B-B14F-4D97-AF65-F5344CB8AC3E}">
        <p14:creationId xmlns:p14="http://schemas.microsoft.com/office/powerpoint/2010/main" val="176696735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Example of Motivational Interviewing </a:t>
            </a:r>
            <a:endParaRPr lang="en-US" sz="3600" dirty="0"/>
          </a:p>
        </p:txBody>
      </p:sp>
      <p:sp>
        <p:nvSpPr>
          <p:cNvPr id="5" name="Content Placeholder 4"/>
          <p:cNvSpPr>
            <a:spLocks noGrp="1"/>
          </p:cNvSpPr>
          <p:nvPr>
            <p:ph idx="1"/>
          </p:nvPr>
        </p:nvSpPr>
        <p:spPr>
          <a:xfrm>
            <a:off x="457200" y="1199536"/>
            <a:ext cx="8229600" cy="4926628"/>
          </a:xfrm>
        </p:spPr>
        <p:txBody>
          <a:bodyPr/>
          <a:lstStyle/>
          <a:p>
            <a:pPr marL="0" indent="0">
              <a:buNone/>
            </a:pPr>
            <a:r>
              <a:rPr lang="en-US" dirty="0" smtClean="0">
                <a:hlinkClick r:id="rId2"/>
              </a:rPr>
              <a:t>https://youtu.be/EvLquWI8aqc</a:t>
            </a:r>
            <a:endParaRPr lang="en-US" dirty="0"/>
          </a:p>
        </p:txBody>
      </p:sp>
      <p:sp>
        <p:nvSpPr>
          <p:cNvPr id="3" name="Footer Placeholder 2"/>
          <p:cNvSpPr>
            <a:spLocks noGrp="1"/>
          </p:cNvSpPr>
          <p:nvPr>
            <p:ph type="ftr" sz="quarter" idx="11"/>
          </p:nvPr>
        </p:nvSpPr>
        <p:spPr/>
        <p:txBody>
          <a:bodyPr/>
          <a:lstStyle/>
          <a:p>
            <a:r>
              <a:rPr lang="en-US" smtClean="0"/>
              <a:t>Copyright 2018</a:t>
            </a:r>
            <a:endParaRPr lang="en-US" dirty="0"/>
          </a:p>
        </p:txBody>
      </p:sp>
      <p:sp>
        <p:nvSpPr>
          <p:cNvPr id="4" name="Slide Number Placeholder 3"/>
          <p:cNvSpPr>
            <a:spLocks noGrp="1"/>
          </p:cNvSpPr>
          <p:nvPr>
            <p:ph type="sldNum" sz="quarter" idx="12"/>
          </p:nvPr>
        </p:nvSpPr>
        <p:spPr/>
        <p:txBody>
          <a:bodyPr/>
          <a:lstStyle/>
          <a:p>
            <a:fld id="{068ACC3D-6D34-45A6-9EC2-FD08B94A6040}" type="slidenum">
              <a:rPr lang="en-US" smtClean="0"/>
              <a:pPr/>
              <a:t>86</a:t>
            </a:fld>
            <a:endParaRPr lang="en-US" dirty="0"/>
          </a:p>
        </p:txBody>
      </p:sp>
      <p:pic>
        <p:nvPicPr>
          <p:cNvPr id="1026"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1824038"/>
            <a:ext cx="6162675"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13529762"/>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Jodi</a:t>
            </a:r>
            <a:endParaRPr lang="en-US" dirty="0"/>
          </a:p>
        </p:txBody>
      </p:sp>
      <p:sp>
        <p:nvSpPr>
          <p:cNvPr id="3" name="Content Placeholder 2"/>
          <p:cNvSpPr>
            <a:spLocks noGrp="1"/>
          </p:cNvSpPr>
          <p:nvPr>
            <p:ph sz="half" idx="2"/>
          </p:nvPr>
        </p:nvSpPr>
        <p:spPr>
          <a:xfrm>
            <a:off x="439057" y="1585686"/>
            <a:ext cx="4038600" cy="4525963"/>
          </a:xfrm>
        </p:spPr>
        <p:txBody>
          <a:bodyPr>
            <a:normAutofit fontScale="85000" lnSpcReduction="20000"/>
          </a:bodyPr>
          <a:lstStyle/>
          <a:p>
            <a:pPr marL="0" indent="0">
              <a:buNone/>
            </a:pPr>
            <a:r>
              <a:rPr lang="en-US" dirty="0"/>
              <a:t>Jodi is a 26 year old pregnant female that currently has a three year old son.  Jodi is married and she and the husband are currently in an Medication Assistance Therapy program together.  Jodi is currently 4 months pregnant and has been referred to your agency to begin organizing her treatment.  Jodi admits that she stopped using heroin during her 15</a:t>
            </a:r>
            <a:r>
              <a:rPr lang="en-US" baseline="30000" dirty="0"/>
              <a:t>th</a:t>
            </a:r>
            <a:r>
              <a:rPr lang="en-US" dirty="0"/>
              <a:t> week of pregnancy and admits she is experiencing cravings but is trying to “fight” them off by purchasing suboxone from a friend.  </a:t>
            </a:r>
          </a:p>
          <a:p>
            <a:endParaRPr lang="en-US" dirty="0"/>
          </a:p>
        </p:txBody>
      </p:sp>
      <p:sp>
        <p:nvSpPr>
          <p:cNvPr id="5" name="Footer Placeholder 4"/>
          <p:cNvSpPr>
            <a:spLocks noGrp="1"/>
          </p:cNvSpPr>
          <p:nvPr>
            <p:ph type="ftr" sz="quarter" idx="11"/>
          </p:nvPr>
        </p:nvSpPr>
        <p:spPr/>
        <p:txBody>
          <a:bodyPr/>
          <a:lstStyle/>
          <a:p>
            <a:pPr>
              <a:defRPr/>
            </a:pPr>
            <a:r>
              <a:rPr lang="en-US" dirty="0" smtClean="0"/>
              <a:t>Copyright 2018</a:t>
            </a:r>
            <a:endParaRPr lang="en-US" dirty="0"/>
          </a:p>
        </p:txBody>
      </p:sp>
      <p:sp>
        <p:nvSpPr>
          <p:cNvPr id="6" name="Slide Number Placeholder 5"/>
          <p:cNvSpPr>
            <a:spLocks noGrp="1"/>
          </p:cNvSpPr>
          <p:nvPr>
            <p:ph type="sldNum" sz="quarter" idx="12"/>
          </p:nvPr>
        </p:nvSpPr>
        <p:spPr/>
        <p:txBody>
          <a:bodyPr/>
          <a:lstStyle/>
          <a:p>
            <a:pPr>
              <a:defRPr/>
            </a:pPr>
            <a:fld id="{CE69F343-A3B7-403C-8D4F-CB9A42824D2D}" type="slidenum">
              <a:rPr lang="en-US" smtClean="0"/>
              <a:pPr>
                <a:defRPr/>
              </a:pPr>
              <a:t>87</a:t>
            </a:fld>
            <a:endParaRPr lang="en-US" dirty="0"/>
          </a:p>
        </p:txBody>
      </p:sp>
      <p:sp>
        <p:nvSpPr>
          <p:cNvPr id="4" name="Text Placeholder 3"/>
          <p:cNvSpPr>
            <a:spLocks noGrp="1"/>
          </p:cNvSpPr>
          <p:nvPr>
            <p:ph sz="quarter" idx="13"/>
          </p:nvPr>
        </p:nvSpPr>
        <p:spPr>
          <a:xfrm>
            <a:off x="4749075" y="1513114"/>
            <a:ext cx="4041648" cy="4568372"/>
          </a:xfrm>
        </p:spPr>
        <p:txBody>
          <a:bodyPr>
            <a:normAutofit fontScale="85000" lnSpcReduction="20000"/>
          </a:bodyPr>
          <a:lstStyle/>
          <a:p>
            <a:pPr marL="0" indent="0">
              <a:buNone/>
            </a:pPr>
            <a:r>
              <a:rPr lang="en-US" b="1" dirty="0"/>
              <a:t>Please pair up and consider the following questions (10 minutes</a:t>
            </a:r>
            <a:r>
              <a:rPr lang="en-US" b="1" dirty="0" smtClean="0"/>
              <a:t>):</a:t>
            </a:r>
            <a:br>
              <a:rPr lang="en-US" b="1" dirty="0" smtClean="0"/>
            </a:br>
            <a:endParaRPr lang="en-US" b="1" dirty="0" smtClean="0"/>
          </a:p>
          <a:p>
            <a:pPr marL="514350" indent="-514350">
              <a:buFont typeface="+mj-lt"/>
              <a:buAutoNum type="arabicPeriod"/>
            </a:pPr>
            <a:r>
              <a:rPr lang="en-US" dirty="0" smtClean="0"/>
              <a:t>How would you use Motivational  interviewing to obtain information?</a:t>
            </a:r>
          </a:p>
          <a:p>
            <a:pPr marL="514350" indent="-514350">
              <a:buFont typeface="+mj-lt"/>
              <a:buAutoNum type="arabicPeriod"/>
            </a:pPr>
            <a:r>
              <a:rPr lang="en-US" dirty="0" smtClean="0"/>
              <a:t>How would you phrase your questions – keeping in mind the information that was discussed previously</a:t>
            </a:r>
          </a:p>
          <a:p>
            <a:pPr marL="514350" indent="-514350">
              <a:buFont typeface="+mj-lt"/>
              <a:buAutoNum type="arabicPeriod"/>
            </a:pPr>
            <a:r>
              <a:rPr lang="en-US" dirty="0" smtClean="0"/>
              <a:t>Recommendations?</a:t>
            </a:r>
            <a:endParaRPr lang="en-US" dirty="0"/>
          </a:p>
        </p:txBody>
      </p:sp>
    </p:spTree>
    <p:extLst>
      <p:ext uri="{BB962C8B-B14F-4D97-AF65-F5344CB8AC3E}">
        <p14:creationId xmlns:p14="http://schemas.microsoft.com/office/powerpoint/2010/main" val="236995537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1811460" y="1971675"/>
            <a:ext cx="5735481"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a:r>
              <a:rPr lang="en-US" altLang="en-US" sz="3600" b="1" dirty="0">
                <a:latin typeface="Trebuchet MS" panose="020B0603020202020204" pitchFamily="34" charset="0"/>
              </a:rPr>
              <a:t>Inside the patient’s mind,</a:t>
            </a:r>
          </a:p>
          <a:p>
            <a:pPr algn="ctr"/>
            <a:r>
              <a:rPr lang="en-US" altLang="en-US" sz="3600" b="1" dirty="0" smtClean="0">
                <a:latin typeface="Trebuchet MS" panose="020B0603020202020204" pitchFamily="34" charset="0"/>
              </a:rPr>
              <a:t>in her heart</a:t>
            </a:r>
            <a:r>
              <a:rPr lang="en-US" altLang="en-US" sz="3600" b="1" dirty="0">
                <a:latin typeface="Trebuchet MS" panose="020B0603020202020204" pitchFamily="34" charset="0"/>
              </a:rPr>
              <a:t>, how did</a:t>
            </a:r>
          </a:p>
          <a:p>
            <a:pPr algn="ctr"/>
            <a:r>
              <a:rPr lang="en-US" altLang="en-US" sz="3600" b="1" dirty="0" smtClean="0">
                <a:latin typeface="Trebuchet MS" panose="020B0603020202020204" pitchFamily="34" charset="0"/>
              </a:rPr>
              <a:t>she </a:t>
            </a:r>
            <a:r>
              <a:rPr lang="en-US" altLang="en-US" sz="3600" b="1" dirty="0">
                <a:latin typeface="Trebuchet MS" panose="020B0603020202020204" pitchFamily="34" charset="0"/>
              </a:rPr>
              <a:t>get ‘here’?</a:t>
            </a:r>
          </a:p>
        </p:txBody>
      </p:sp>
      <p:sp>
        <p:nvSpPr>
          <p:cNvPr id="5" name="Right Arrow 4"/>
          <p:cNvSpPr/>
          <p:nvPr/>
        </p:nvSpPr>
        <p:spPr>
          <a:xfrm>
            <a:off x="1730375" y="3726001"/>
            <a:ext cx="6175375" cy="1116012"/>
          </a:xfrm>
          <a:prstGeom prst="rightArrow">
            <a:avLst/>
          </a:prstGeom>
          <a:solidFill>
            <a:srgbClr val="1E92A2"/>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b="1" dirty="0">
                <a:latin typeface="Trebuchet MS" panose="020B0603020202020204" pitchFamily="34" charset="0"/>
              </a:rPr>
              <a:t>TRAUMA INFORMED CARE</a:t>
            </a:r>
          </a:p>
        </p:txBody>
      </p:sp>
      <p:sp>
        <p:nvSpPr>
          <p:cNvPr id="2" name="Footer Placeholder 1"/>
          <p:cNvSpPr>
            <a:spLocks noGrp="1"/>
          </p:cNvSpPr>
          <p:nvPr>
            <p:ph type="ftr" sz="quarter" idx="11"/>
          </p:nvPr>
        </p:nvSpPr>
        <p:spPr>
          <a:xfrm>
            <a:off x="659165" y="6356350"/>
            <a:ext cx="7665969" cy="365125"/>
          </a:xfrm>
        </p:spPr>
        <p:txBody>
          <a:bodyPr/>
          <a:lstStyle/>
          <a:p>
            <a:pPr>
              <a:defRPr/>
            </a:pPr>
            <a:r>
              <a:rPr lang="en-US" dirty="0"/>
              <a:t>Some Information Adapted from ACOG District II Presentation Opioid Use Disorder Bundle, 2018</a:t>
            </a:r>
          </a:p>
        </p:txBody>
      </p:sp>
      <p:sp>
        <p:nvSpPr>
          <p:cNvPr id="3" name="Slide Number Placeholder 2"/>
          <p:cNvSpPr>
            <a:spLocks noGrp="1"/>
          </p:cNvSpPr>
          <p:nvPr>
            <p:ph type="sldNum" sz="quarter" idx="12"/>
          </p:nvPr>
        </p:nvSpPr>
        <p:spPr/>
        <p:txBody>
          <a:bodyPr/>
          <a:lstStyle/>
          <a:p>
            <a:pPr>
              <a:defRPr/>
            </a:pPr>
            <a:fld id="{C9172A33-F4FF-4E36-821D-E71112213E2B}" type="slidenum">
              <a:rPr lang="en-US" smtClean="0"/>
              <a:pPr>
                <a:defRPr/>
              </a:pPr>
              <a:t>88</a:t>
            </a:fld>
            <a:endParaRPr lang="en-US" dirty="0"/>
          </a:p>
        </p:txBody>
      </p:sp>
    </p:spTree>
    <p:extLst>
      <p:ext uri="{BB962C8B-B14F-4D97-AF65-F5344CB8AC3E}">
        <p14:creationId xmlns:p14="http://schemas.microsoft.com/office/powerpoint/2010/main" val="89888475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4"/>
          <p:cNvSpPr>
            <a:spLocks noChangeArrowheads="1"/>
          </p:cNvSpPr>
          <p:nvPr/>
        </p:nvSpPr>
        <p:spPr bwMode="auto">
          <a:xfrm>
            <a:off x="442859" y="2277515"/>
            <a:ext cx="8285216" cy="3681072"/>
          </a:xfrm>
          <a:prstGeom prst="rect">
            <a:avLst/>
          </a:prstGeom>
          <a:solidFill>
            <a:schemeClr val="bg1"/>
          </a:solidFill>
          <a:ln w="38100">
            <a:solidFill>
              <a:srgbClr val="1E92A2"/>
            </a:solidFill>
            <a:miter lim="800000"/>
            <a:headEnd/>
            <a:tailEnd/>
          </a:ln>
        </p:spPr>
        <p:txBody>
          <a:bodyPr wrap="square">
            <a:spAutoFit/>
          </a:bodyPr>
          <a:lstStyle>
            <a:lvl1pPr marL="285750" indent="-2857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7000"/>
              </a:lnSpc>
              <a:spcBef>
                <a:spcPct val="0"/>
              </a:spcBef>
              <a:spcAft>
                <a:spcPts val="800"/>
              </a:spcAft>
            </a:pPr>
            <a:r>
              <a:rPr lang="en-US" altLang="en-US" sz="1800" dirty="0" smtClean="0">
                <a:latin typeface="Trebuchet MS" panose="020B0603020202020204" pitchFamily="34" charset="0"/>
                <a:ea typeface="Calibri" panose="020F0502020204030204" pitchFamily="34" charset="0"/>
                <a:cs typeface="Times New Roman" panose="02020603050405020304" pitchFamily="18" charset="0"/>
              </a:rPr>
              <a:t>Understand the neurobiology of trauma</a:t>
            </a:r>
          </a:p>
          <a:p>
            <a:pPr eaLnBrk="1" hangingPunct="1">
              <a:lnSpc>
                <a:spcPct val="107000"/>
              </a:lnSpc>
              <a:spcBef>
                <a:spcPct val="0"/>
              </a:spcBef>
              <a:spcAft>
                <a:spcPts val="800"/>
              </a:spcAft>
            </a:pPr>
            <a:r>
              <a:rPr lang="en-US" altLang="en-US" sz="1800" dirty="0" smtClean="0">
                <a:latin typeface="Trebuchet MS" panose="020B0603020202020204" pitchFamily="34" charset="0"/>
                <a:ea typeface="Calibri" panose="020F0502020204030204" pitchFamily="34" charset="0"/>
                <a:cs typeface="Times New Roman" panose="02020603050405020304" pitchFamily="18" charset="0"/>
              </a:rPr>
              <a:t>Recognize </a:t>
            </a:r>
            <a:r>
              <a:rPr lang="en-US" altLang="en-US" sz="1800" dirty="0">
                <a:latin typeface="Trebuchet MS" panose="020B0603020202020204" pitchFamily="34" charset="0"/>
                <a:ea typeface="Calibri" panose="020F0502020204030204" pitchFamily="34" charset="0"/>
                <a:cs typeface="Times New Roman" panose="02020603050405020304" pitchFamily="18" charset="0"/>
              </a:rPr>
              <a:t>the signs and symptoms of trauma in patients and families</a:t>
            </a:r>
          </a:p>
          <a:p>
            <a:pPr eaLnBrk="1" hangingPunct="1">
              <a:lnSpc>
                <a:spcPct val="107000"/>
              </a:lnSpc>
              <a:spcBef>
                <a:spcPct val="0"/>
              </a:spcBef>
              <a:spcAft>
                <a:spcPts val="800"/>
              </a:spcAft>
            </a:pPr>
            <a:r>
              <a:rPr lang="en-US" altLang="en-US" sz="1800" dirty="0">
                <a:latin typeface="Trebuchet MS" panose="020B0603020202020204" pitchFamily="34" charset="0"/>
                <a:ea typeface="Calibri" panose="020F0502020204030204" pitchFamily="34" charset="0"/>
                <a:cs typeface="Times New Roman" panose="02020603050405020304" pitchFamily="18" charset="0"/>
              </a:rPr>
              <a:t>Screen for physical and sexual violence (eg, consider using ACES screening 10 question as a guide)</a:t>
            </a:r>
          </a:p>
          <a:p>
            <a:pPr eaLnBrk="1" hangingPunct="1">
              <a:lnSpc>
                <a:spcPct val="107000"/>
              </a:lnSpc>
              <a:spcBef>
                <a:spcPct val="0"/>
              </a:spcBef>
              <a:spcAft>
                <a:spcPts val="800"/>
              </a:spcAft>
            </a:pPr>
            <a:r>
              <a:rPr lang="en-US" altLang="en-US" sz="1800" dirty="0">
                <a:latin typeface="Trebuchet MS" panose="020B0603020202020204" pitchFamily="34" charset="0"/>
                <a:ea typeface="Calibri" panose="020F0502020204030204" pitchFamily="34" charset="0"/>
                <a:cs typeface="Times New Roman" panose="02020603050405020304" pitchFamily="18" charset="0"/>
              </a:rPr>
              <a:t>Coordinate care with behavioral health/psychiatric care teams</a:t>
            </a:r>
          </a:p>
          <a:p>
            <a:pPr eaLnBrk="1" hangingPunct="1">
              <a:lnSpc>
                <a:spcPct val="107000"/>
              </a:lnSpc>
              <a:spcBef>
                <a:spcPct val="0"/>
              </a:spcBef>
              <a:spcAft>
                <a:spcPts val="800"/>
              </a:spcAft>
            </a:pPr>
            <a:r>
              <a:rPr lang="en-US" altLang="en-US" sz="1800" dirty="0">
                <a:latin typeface="Trebuchet MS" panose="020B0603020202020204" pitchFamily="34" charset="0"/>
                <a:ea typeface="Calibri" panose="020F0502020204030204" pitchFamily="34" charset="0"/>
                <a:cs typeface="Times New Roman" panose="02020603050405020304" pitchFamily="18" charset="0"/>
              </a:rPr>
              <a:t>Prevent re-traumatization</a:t>
            </a:r>
          </a:p>
          <a:p>
            <a:pPr eaLnBrk="1" hangingPunct="1">
              <a:lnSpc>
                <a:spcPct val="107000"/>
              </a:lnSpc>
              <a:spcBef>
                <a:spcPct val="0"/>
              </a:spcBef>
              <a:spcAft>
                <a:spcPts val="800"/>
              </a:spcAft>
            </a:pPr>
            <a:r>
              <a:rPr lang="en-US" altLang="en-US" sz="1800" dirty="0">
                <a:latin typeface="Trebuchet MS" panose="020B0603020202020204" pitchFamily="34" charset="0"/>
                <a:ea typeface="Calibri" panose="020F0502020204030204" pitchFamily="34" charset="0"/>
                <a:cs typeface="Times New Roman" panose="02020603050405020304" pitchFamily="18" charset="0"/>
              </a:rPr>
              <a:t>Seek someone in the community to educate your staff on Trauma- Informed Care, read articles and books, and recognize cues to help where staff need to go with questions.</a:t>
            </a:r>
          </a:p>
          <a:p>
            <a:pPr lvl="1" eaLnBrk="1" hangingPunct="1">
              <a:lnSpc>
                <a:spcPct val="107000"/>
              </a:lnSpc>
              <a:spcBef>
                <a:spcPct val="0"/>
              </a:spcBef>
              <a:spcAft>
                <a:spcPts val="800"/>
              </a:spcAft>
              <a:buFont typeface="Arial" panose="020B0604020202020204" pitchFamily="34" charset="0"/>
              <a:buNone/>
            </a:pPr>
            <a:r>
              <a:rPr lang="en-US" altLang="en-US" sz="1400" dirty="0" smtClean="0">
                <a:latin typeface="Trebuchet MS" panose="020B0603020202020204" pitchFamily="34" charset="0"/>
                <a:ea typeface="Calibri" panose="020F0502020204030204" pitchFamily="34" charset="0"/>
                <a:cs typeface="Times New Roman" panose="02020603050405020304" pitchFamily="18" charset="0"/>
              </a:rPr>
              <a:t>- </a:t>
            </a:r>
            <a:r>
              <a:rPr lang="en-US" altLang="en-US" dirty="0" smtClean="0">
                <a:latin typeface="Trebuchet MS" panose="020B0603020202020204" pitchFamily="34" charset="0"/>
                <a:ea typeface="Calibri" panose="020F0502020204030204" pitchFamily="34" charset="0"/>
                <a:cs typeface="Times New Roman" panose="02020603050405020304" pitchFamily="18" charset="0"/>
              </a:rPr>
              <a:t>Attend trainings provided by crisis centers/Universities </a:t>
            </a:r>
            <a:endParaRPr lang="en-US" altLang="en-US" sz="1600" dirty="0">
              <a:latin typeface="Trebuchet MS" panose="020B0603020202020204" pitchFamily="34" charset="0"/>
              <a:ea typeface="Calibri" panose="020F0502020204030204" pitchFamily="34" charset="0"/>
              <a:cs typeface="Times New Roman" panose="02020603050405020304" pitchFamily="18" charset="0"/>
            </a:endParaRPr>
          </a:p>
        </p:txBody>
      </p:sp>
      <p:pic>
        <p:nvPicPr>
          <p:cNvPr id="880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33432" y="5374867"/>
            <a:ext cx="1649412"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46489" y="832815"/>
            <a:ext cx="7928755" cy="1413336"/>
          </a:xfrm>
          <a:prstGeom prst="rect">
            <a:avLst/>
          </a:prstGeom>
          <a:solidFill>
            <a:schemeClr val="bg1">
              <a:lumMod val="95000"/>
            </a:schemeClr>
          </a:solidFill>
        </p:spPr>
        <p:txBody>
          <a:bodyPr wrap="square">
            <a:spAutoFit/>
          </a:bodyPr>
          <a:lstStyle/>
          <a:p>
            <a:pPr eaLnBrk="1" hangingPunct="1">
              <a:lnSpc>
                <a:spcPct val="107000"/>
              </a:lnSpc>
              <a:spcAft>
                <a:spcPts val="800"/>
              </a:spcAft>
              <a:defRPr/>
            </a:pPr>
            <a:r>
              <a:rPr lang="en-US" altLang="en-US" sz="2000" b="1" dirty="0">
                <a:latin typeface="Trebuchet MS" panose="020B0603020202020204" pitchFamily="34" charset="0"/>
                <a:ea typeface="Calibri" panose="020F0502020204030204" pitchFamily="34" charset="0"/>
                <a:cs typeface="Times New Roman" panose="02020603050405020304" pitchFamily="18" charset="0"/>
              </a:rPr>
              <a:t>Provide training regarding trauma-informed care to your staff.</a:t>
            </a:r>
          </a:p>
          <a:p>
            <a:pPr eaLnBrk="1" hangingPunct="1">
              <a:lnSpc>
                <a:spcPct val="107000"/>
              </a:lnSpc>
              <a:spcAft>
                <a:spcPts val="800"/>
              </a:spcAft>
              <a:defRPr/>
            </a:pPr>
            <a:r>
              <a:rPr lang="en-US" altLang="en-US" i="1" dirty="0">
                <a:latin typeface="Trebuchet MS" panose="020B0603020202020204" pitchFamily="34" charset="0"/>
                <a:ea typeface="Calibri" panose="020F0502020204030204" pitchFamily="34" charset="0"/>
                <a:cs typeface="Times New Roman" panose="02020603050405020304" pitchFamily="18" charset="0"/>
              </a:rPr>
              <a:t>*It is important that the staff who use motivational interviewing, recognize trauma-informed care as an element in the tapestry of a woman’s life. </a:t>
            </a:r>
          </a:p>
        </p:txBody>
      </p:sp>
      <p:sp>
        <p:nvSpPr>
          <p:cNvPr id="6" name="Rectangle 5"/>
          <p:cNvSpPr/>
          <p:nvPr/>
        </p:nvSpPr>
        <p:spPr>
          <a:xfrm>
            <a:off x="621089" y="6032905"/>
            <a:ext cx="4572000" cy="276999"/>
          </a:xfrm>
          <a:prstGeom prst="rect">
            <a:avLst/>
          </a:prstGeom>
        </p:spPr>
        <p:txBody>
          <a:bodyPr>
            <a:spAutoFit/>
          </a:bodyPr>
          <a:lstStyle/>
          <a:p>
            <a:pPr marL="0" marR="0">
              <a:spcBef>
                <a:spcPts val="0"/>
              </a:spcBef>
              <a:spcAft>
                <a:spcPts val="0"/>
              </a:spcAft>
            </a:pPr>
            <a:r>
              <a:rPr lang="en-US" sz="1200" dirty="0">
                <a:solidFill>
                  <a:srgbClr val="1F497D"/>
                </a:solidFill>
                <a:latin typeface="Trebuchet MS" panose="020B0603020202020204" pitchFamily="34" charset="0"/>
                <a:ea typeface="Calibri" panose="020F0502020204030204" pitchFamily="34" charset="0"/>
                <a:cs typeface="Times New Roman" panose="02020603050405020304" pitchFamily="18" charset="0"/>
              </a:rPr>
              <a:t>Created by ACOG District II in 2018</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7" name="Title 6"/>
          <p:cNvSpPr>
            <a:spLocks noGrp="1"/>
          </p:cNvSpPr>
          <p:nvPr>
            <p:ph type="title"/>
          </p:nvPr>
        </p:nvSpPr>
        <p:spPr/>
        <p:txBody>
          <a:bodyPr/>
          <a:lstStyle/>
          <a:p>
            <a:r>
              <a:rPr lang="en-US" sz="4400" dirty="0" smtClean="0"/>
              <a:t>Trauma-Informed Care</a:t>
            </a:r>
            <a:endParaRPr lang="en-US" sz="4400" dirty="0"/>
          </a:p>
        </p:txBody>
      </p:sp>
      <p:sp>
        <p:nvSpPr>
          <p:cNvPr id="3" name="Footer Placeholder 2"/>
          <p:cNvSpPr>
            <a:spLocks noGrp="1"/>
          </p:cNvSpPr>
          <p:nvPr>
            <p:ph type="ftr" sz="quarter" idx="11"/>
          </p:nvPr>
        </p:nvSpPr>
        <p:spPr/>
        <p:txBody>
          <a:bodyPr/>
          <a:lstStyle/>
          <a:p>
            <a:pPr>
              <a:defRPr/>
            </a:pPr>
            <a:r>
              <a:rPr lang="en-US" dirty="0" smtClean="0"/>
              <a:t>Some Information Adapted from ACOG District II Presentation Opioid Use Disorder Bundle, 2018</a:t>
            </a:r>
            <a:endParaRPr lang="en-US" dirty="0"/>
          </a:p>
        </p:txBody>
      </p:sp>
      <p:sp>
        <p:nvSpPr>
          <p:cNvPr id="4" name="Slide Number Placeholder 3"/>
          <p:cNvSpPr>
            <a:spLocks noGrp="1"/>
          </p:cNvSpPr>
          <p:nvPr>
            <p:ph type="sldNum" sz="quarter" idx="12"/>
          </p:nvPr>
        </p:nvSpPr>
        <p:spPr/>
        <p:txBody>
          <a:bodyPr/>
          <a:lstStyle/>
          <a:p>
            <a:pPr>
              <a:defRPr/>
            </a:pPr>
            <a:fld id="{C9172A33-F4FF-4E36-821D-E71112213E2B}" type="slidenum">
              <a:rPr lang="en-US" smtClean="0"/>
              <a:pPr>
                <a:defRPr/>
              </a:pPr>
              <a:t>89</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Substance Use Disorders</a:t>
            </a:r>
          </a:p>
        </p:txBody>
      </p:sp>
      <p:sp>
        <p:nvSpPr>
          <p:cNvPr id="29698" name="Content Placeholder 4"/>
          <p:cNvSpPr>
            <a:spLocks noGrp="1"/>
          </p:cNvSpPr>
          <p:nvPr>
            <p:ph sz="half" idx="2"/>
          </p:nvPr>
        </p:nvSpPr>
        <p:spPr/>
        <p:txBody>
          <a:bodyPr>
            <a:normAutofit/>
          </a:bodyPr>
          <a:lstStyle/>
          <a:p>
            <a:pPr marL="0" indent="0">
              <a:buNone/>
            </a:pPr>
            <a:r>
              <a:rPr lang="en-US" altLang="en-US" dirty="0" smtClean="0"/>
              <a:t>Substance use disorders occur when the recurrent use of alcohol and/or drugs causes clinically and functionally significant impairment, such as health problems, disability, and failure to meet major responsibilities at work, school, or home.</a:t>
            </a:r>
            <a:endParaRPr lang="en-US" altLang="en-US" dirty="0"/>
          </a:p>
        </p:txBody>
      </p:sp>
      <p:sp>
        <p:nvSpPr>
          <p:cNvPr id="3" name="Footer Placeholder 2"/>
          <p:cNvSpPr>
            <a:spLocks noGrp="1"/>
          </p:cNvSpPr>
          <p:nvPr>
            <p:ph type="ftr" sz="quarter" idx="11"/>
          </p:nvPr>
        </p:nvSpPr>
        <p:spPr/>
        <p:txBody>
          <a:bodyPr/>
          <a:lstStyle/>
          <a:p>
            <a:r>
              <a:rPr lang="en-US" smtClean="0"/>
              <a:t>Some Information Adapted from ACOG District II Presentation Opioid Use Disorder Bundle, 2018</a:t>
            </a:r>
            <a:endParaRPr lang="en-US" dirty="0"/>
          </a:p>
        </p:txBody>
      </p:sp>
      <p:sp>
        <p:nvSpPr>
          <p:cNvPr id="4" name="Slide Number Placeholder 3"/>
          <p:cNvSpPr>
            <a:spLocks noGrp="1"/>
          </p:cNvSpPr>
          <p:nvPr>
            <p:ph type="sldNum" sz="quarter" idx="12"/>
          </p:nvPr>
        </p:nvSpPr>
        <p:spPr/>
        <p:txBody>
          <a:bodyPr/>
          <a:lstStyle/>
          <a:p>
            <a:fld id="{8ADCF0FA-409E-4B1E-BA78-5EDE83D3A313}" type="slidenum">
              <a:rPr lang="en-US" smtClean="0"/>
              <a:pPr/>
              <a:t>9</a:t>
            </a:fld>
            <a:endParaRPr lang="en-US" dirty="0"/>
          </a:p>
        </p:txBody>
      </p:sp>
      <p:sp>
        <p:nvSpPr>
          <p:cNvPr id="56323" name="Content Placeholder 5"/>
          <p:cNvSpPr>
            <a:spLocks noGrp="1"/>
          </p:cNvSpPr>
          <p:nvPr>
            <p:ph sz="quarter" idx="13"/>
          </p:nvPr>
        </p:nvSpPr>
        <p:spPr/>
        <p:txBody>
          <a:bodyPr>
            <a:normAutofit/>
          </a:bodyPr>
          <a:lstStyle/>
          <a:p>
            <a:r>
              <a:rPr lang="en-US" altLang="en-US" sz="2400" dirty="0" smtClean="0"/>
              <a:t>Alcohol Use Disorder (AUD)</a:t>
            </a:r>
          </a:p>
          <a:p>
            <a:r>
              <a:rPr lang="en-US" altLang="en-US" sz="2400" dirty="0" smtClean="0"/>
              <a:t>Tobacco Use Disorder</a:t>
            </a:r>
          </a:p>
          <a:p>
            <a:r>
              <a:rPr lang="en-US" altLang="en-US" sz="2400" dirty="0" smtClean="0"/>
              <a:t>Cannabis Use Disorder</a:t>
            </a:r>
          </a:p>
          <a:p>
            <a:r>
              <a:rPr lang="en-US" altLang="en-US" sz="2400" dirty="0" smtClean="0"/>
              <a:t>Stimulant Use Disorder</a:t>
            </a:r>
          </a:p>
          <a:p>
            <a:r>
              <a:rPr lang="en-US" altLang="en-US" sz="2400" dirty="0" smtClean="0"/>
              <a:t>Hallucinogen Use Disorder (HUD)</a:t>
            </a:r>
          </a:p>
          <a:p>
            <a:r>
              <a:rPr lang="en-US" altLang="en-US" sz="2400" dirty="0" smtClean="0"/>
              <a:t>Opioid Use Disorder (OUD)</a:t>
            </a:r>
            <a:endParaRPr lang="en-US" altLang="en-US" sz="2400" dirty="0"/>
          </a:p>
        </p:txBody>
      </p:sp>
      <p:sp>
        <p:nvSpPr>
          <p:cNvPr id="2" name="Rectangle 1"/>
          <p:cNvSpPr/>
          <p:nvPr/>
        </p:nvSpPr>
        <p:spPr>
          <a:xfrm>
            <a:off x="154056" y="6023759"/>
            <a:ext cx="4525208" cy="430887"/>
          </a:xfrm>
          <a:prstGeom prst="rect">
            <a:avLst/>
          </a:prstGeom>
        </p:spPr>
        <p:txBody>
          <a:bodyPr wrap="square">
            <a:spAutoFit/>
          </a:bodyPr>
          <a:lstStyle/>
          <a:p>
            <a:r>
              <a:rPr lang="en-US" sz="1100" dirty="0">
                <a:latin typeface="Trebuchet MS" panose="020B0603020202020204" pitchFamily="34" charset="0"/>
              </a:rPr>
              <a:t>Source: SAMHSA; https://www.samhsa.gov/disorders/substance-use</a:t>
            </a:r>
          </a:p>
          <a:p>
            <a:r>
              <a:rPr lang="en-US" sz="1100" dirty="0">
                <a:latin typeface="Trebuchet MS" panose="020B0603020202020204" pitchFamily="34" charset="0"/>
              </a:rPr>
              <a:t> </a:t>
            </a: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ACE  - see pink handout</a:t>
            </a:r>
            <a:endParaRPr lang="en-US" dirty="0"/>
          </a:p>
        </p:txBody>
      </p:sp>
      <p:sp>
        <p:nvSpPr>
          <p:cNvPr id="2" name="Footer Placeholder 1"/>
          <p:cNvSpPr>
            <a:spLocks noGrp="1"/>
          </p:cNvSpPr>
          <p:nvPr>
            <p:ph type="ftr" sz="quarter" idx="11"/>
          </p:nvPr>
        </p:nvSpPr>
        <p:spPr>
          <a:xfrm>
            <a:off x="659165" y="6356350"/>
            <a:ext cx="7630167" cy="365125"/>
          </a:xfrm>
        </p:spPr>
        <p:txBody>
          <a:bodyPr/>
          <a:lstStyle/>
          <a:p>
            <a:pPr>
              <a:defRPr/>
            </a:pPr>
            <a:r>
              <a:rPr lang="en-US" dirty="0" smtClean="0"/>
              <a:t>Some Information Adapted from ACOG District II Presentation Opioid Use Disorder Bundle, 2018</a:t>
            </a:r>
            <a:endParaRPr lang="en-US" dirty="0"/>
          </a:p>
        </p:txBody>
      </p:sp>
      <p:sp>
        <p:nvSpPr>
          <p:cNvPr id="3" name="Slide Number Placeholder 2"/>
          <p:cNvSpPr>
            <a:spLocks noGrp="1"/>
          </p:cNvSpPr>
          <p:nvPr>
            <p:ph type="sldNum" sz="quarter" idx="12"/>
          </p:nvPr>
        </p:nvSpPr>
        <p:spPr/>
        <p:txBody>
          <a:bodyPr/>
          <a:lstStyle/>
          <a:p>
            <a:pPr>
              <a:defRPr/>
            </a:pPr>
            <a:fld id="{537E6EDE-CED9-4FB6-B938-7BC5252ECCD0}" type="slidenum">
              <a:rPr lang="en-US" smtClean="0"/>
              <a:pPr>
                <a:defRPr/>
              </a:pPr>
              <a:t>90</a:t>
            </a:fld>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515" y="1307690"/>
            <a:ext cx="7421817" cy="4933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506652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107" y="5552002"/>
            <a:ext cx="12128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9092"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673804" y="1014767"/>
            <a:ext cx="3648075" cy="469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3" name="Rectangle 9"/>
          <p:cNvSpPr>
            <a:spLocks noChangeArrowheads="1"/>
          </p:cNvSpPr>
          <p:nvPr/>
        </p:nvSpPr>
        <p:spPr bwMode="auto">
          <a:xfrm>
            <a:off x="1738420" y="202001"/>
            <a:ext cx="5881687" cy="520700"/>
          </a:xfrm>
          <a:prstGeom prst="rect">
            <a:avLst/>
          </a:prstGeom>
          <a:solidFill>
            <a:srgbClr val="1E92A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lnSpc>
                <a:spcPct val="107000"/>
              </a:lnSpc>
              <a:spcAft>
                <a:spcPts val="800"/>
              </a:spcAft>
            </a:pPr>
            <a:r>
              <a:rPr lang="en-US" altLang="en-US" sz="2800" dirty="0">
                <a:solidFill>
                  <a:schemeClr val="bg1"/>
                </a:solidFill>
                <a:latin typeface="Trebuchet MS" panose="020B0603020202020204" pitchFamily="34" charset="0"/>
                <a:ea typeface="Calibri" panose="020F0502020204030204" pitchFamily="34" charset="0"/>
                <a:cs typeface="Times New Roman" panose="02020603050405020304" pitchFamily="18" charset="0"/>
              </a:rPr>
              <a:t>Resources</a:t>
            </a:r>
          </a:p>
        </p:txBody>
      </p:sp>
      <p:sp>
        <p:nvSpPr>
          <p:cNvPr id="6" name="Rectangle 5"/>
          <p:cNvSpPr/>
          <p:nvPr/>
        </p:nvSpPr>
        <p:spPr>
          <a:xfrm>
            <a:off x="1432379" y="6239389"/>
            <a:ext cx="4572000" cy="276999"/>
          </a:xfrm>
          <a:prstGeom prst="rect">
            <a:avLst/>
          </a:prstGeom>
        </p:spPr>
        <p:txBody>
          <a:bodyPr>
            <a:spAutoFit/>
          </a:bodyPr>
          <a:lstStyle/>
          <a:p>
            <a:pPr marL="0" marR="0">
              <a:spcBef>
                <a:spcPts val="0"/>
              </a:spcBef>
              <a:spcAft>
                <a:spcPts val="0"/>
              </a:spcAft>
            </a:pPr>
            <a:r>
              <a:rPr lang="en-US" sz="1200" dirty="0">
                <a:solidFill>
                  <a:srgbClr val="1F497D"/>
                </a:solidFill>
                <a:latin typeface="Trebuchet MS" panose="020B0603020202020204" pitchFamily="34" charset="0"/>
                <a:ea typeface="Calibri" panose="020F0502020204030204" pitchFamily="34" charset="0"/>
                <a:cs typeface="Times New Roman" panose="02020603050405020304" pitchFamily="18" charset="0"/>
              </a:rPr>
              <a:t>Created by ACOG District II in 2018</a:t>
            </a:r>
            <a:endParaRPr lang="en-US" sz="1200" dirty="0">
              <a:latin typeface="Trebuchet MS" panose="020B0603020202020204" pitchFamily="34" charset="0"/>
              <a:ea typeface="Calibri" panose="020F0502020204030204" pitchFamily="34" charset="0"/>
              <a:cs typeface="Times New Roman" panose="02020603050405020304" pitchFamily="18" charset="0"/>
            </a:endParaRPr>
          </a:p>
        </p:txBody>
      </p:sp>
      <p:sp>
        <p:nvSpPr>
          <p:cNvPr id="2" name="Rectangle 1"/>
          <p:cNvSpPr/>
          <p:nvPr/>
        </p:nvSpPr>
        <p:spPr>
          <a:xfrm>
            <a:off x="107264" y="5808502"/>
            <a:ext cx="8252965" cy="430887"/>
          </a:xfrm>
          <a:prstGeom prst="rect">
            <a:avLst/>
          </a:prstGeom>
        </p:spPr>
        <p:txBody>
          <a:bodyPr wrap="square">
            <a:spAutoFit/>
          </a:bodyPr>
          <a:lstStyle/>
          <a:p>
            <a:r>
              <a:rPr lang="en-US" altLang="en-US" sz="1100" dirty="0">
                <a:latin typeface="Trebuchet MS" panose="020B0603020202020204" pitchFamily="34" charset="0"/>
              </a:rPr>
              <a:t>Source: https://www.ncjfcj.org/sites/default/files/Finding%20Your%20ACE%20Score.pdf</a:t>
            </a:r>
          </a:p>
          <a:p>
            <a:r>
              <a:rPr lang="en-US" altLang="en-US" sz="1100" dirty="0">
                <a:latin typeface="Trebuchet MS" panose="020B0603020202020204" pitchFamily="34" charset="0"/>
              </a:rPr>
              <a:t>https://store.samhsa.gov/product/TIP-57-Trauma-Informed-Care-in-Behavioral-Health-Services/SMA14-4816</a:t>
            </a:r>
          </a:p>
        </p:txBody>
      </p:sp>
      <p:sp>
        <p:nvSpPr>
          <p:cNvPr id="3" name="Footer Placeholder 2"/>
          <p:cNvSpPr>
            <a:spLocks noGrp="1"/>
          </p:cNvSpPr>
          <p:nvPr>
            <p:ph type="ftr" sz="quarter" idx="11"/>
          </p:nvPr>
        </p:nvSpPr>
        <p:spPr/>
        <p:txBody>
          <a:bodyPr/>
          <a:lstStyle/>
          <a:p>
            <a:pPr>
              <a:defRPr/>
            </a:pPr>
            <a:r>
              <a:rPr lang="en-US" dirty="0"/>
              <a:t>Some Information Adapted from ACOG District II Presentation Opioid Use Disorder Bundle, 2018</a:t>
            </a:r>
          </a:p>
        </p:txBody>
      </p:sp>
      <p:sp>
        <p:nvSpPr>
          <p:cNvPr id="4" name="Slide Number Placeholder 3"/>
          <p:cNvSpPr>
            <a:spLocks noGrp="1"/>
          </p:cNvSpPr>
          <p:nvPr>
            <p:ph type="sldNum" sz="quarter" idx="12"/>
          </p:nvPr>
        </p:nvSpPr>
        <p:spPr/>
        <p:txBody>
          <a:bodyPr/>
          <a:lstStyle/>
          <a:p>
            <a:pPr>
              <a:defRPr/>
            </a:pPr>
            <a:fld id="{C9172A33-F4FF-4E36-821D-E71112213E2B}" type="slidenum">
              <a:rPr lang="en-US" smtClean="0"/>
              <a:pPr>
                <a:defRPr/>
              </a:pPr>
              <a:t>91</a:t>
            </a:fld>
            <a:endParaRPr lang="en-US" dirty="0"/>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trauma</a:t>
            </a:r>
          </a:p>
        </p:txBody>
      </p:sp>
      <p:sp>
        <p:nvSpPr>
          <p:cNvPr id="3" name="Content Placeholder 2"/>
          <p:cNvSpPr>
            <a:spLocks noGrp="1"/>
          </p:cNvSpPr>
          <p:nvPr>
            <p:ph idx="1"/>
          </p:nvPr>
        </p:nvSpPr>
        <p:spPr/>
        <p:txBody>
          <a:bodyPr/>
          <a:lstStyle/>
          <a:p>
            <a:r>
              <a:rPr lang="en-US" b="1" dirty="0"/>
              <a:t>Witnessing</a:t>
            </a:r>
            <a:r>
              <a:rPr lang="en-US" dirty="0"/>
              <a:t> </a:t>
            </a:r>
            <a:r>
              <a:rPr lang="en-US" dirty="0" smtClean="0"/>
              <a:t>violence</a:t>
            </a:r>
          </a:p>
          <a:p>
            <a:pPr marL="0" indent="0">
              <a:buNone/>
            </a:pPr>
            <a:endParaRPr lang="en-US" dirty="0"/>
          </a:p>
          <a:p>
            <a:r>
              <a:rPr lang="en-US" b="1" dirty="0"/>
              <a:t>Experiencing</a:t>
            </a:r>
            <a:r>
              <a:rPr lang="en-US" dirty="0"/>
              <a:t> physical or mental </a:t>
            </a:r>
            <a:r>
              <a:rPr lang="en-US" dirty="0" smtClean="0"/>
              <a:t>abuse</a:t>
            </a:r>
          </a:p>
          <a:p>
            <a:pPr marL="0" indent="0">
              <a:buNone/>
            </a:pPr>
            <a:endParaRPr lang="en-US" dirty="0"/>
          </a:p>
          <a:p>
            <a:r>
              <a:rPr lang="en-US" b="1" dirty="0"/>
              <a:t>Exposure</a:t>
            </a:r>
            <a:r>
              <a:rPr lang="en-US" dirty="0"/>
              <a:t> of violence in the living </a:t>
            </a:r>
            <a:r>
              <a:rPr lang="en-US" dirty="0" smtClean="0"/>
              <a:t>environment</a:t>
            </a:r>
          </a:p>
          <a:p>
            <a:pPr marL="0" indent="0">
              <a:buNone/>
            </a:pPr>
            <a:endParaRPr lang="en-US" dirty="0"/>
          </a:p>
          <a:p>
            <a:r>
              <a:rPr lang="en-US" b="1" dirty="0" smtClean="0"/>
              <a:t>Sexual </a:t>
            </a:r>
            <a:r>
              <a:rPr lang="en-US" b="1" dirty="0"/>
              <a:t>Abuse</a:t>
            </a:r>
          </a:p>
          <a:p>
            <a:pPr marL="0" indent="0">
              <a:buNone/>
            </a:pPr>
            <a:endParaRPr lang="en-US" dirty="0"/>
          </a:p>
        </p:txBody>
      </p:sp>
      <p:sp>
        <p:nvSpPr>
          <p:cNvPr id="4" name="Footer Placeholder 3"/>
          <p:cNvSpPr>
            <a:spLocks noGrp="1"/>
          </p:cNvSpPr>
          <p:nvPr>
            <p:ph type="ftr" sz="quarter" idx="11"/>
          </p:nvPr>
        </p:nvSpPr>
        <p:spPr/>
        <p:txBody>
          <a:bodyPr/>
          <a:lstStyle/>
          <a:p>
            <a:pPr>
              <a:defRPr/>
            </a:pPr>
            <a:r>
              <a:rPr lang="en-US" smtClean="0"/>
              <a:t>copyright 2018</a:t>
            </a:r>
            <a:endParaRPr lang="en-US" dirty="0"/>
          </a:p>
        </p:txBody>
      </p:sp>
      <p:sp>
        <p:nvSpPr>
          <p:cNvPr id="5" name="Slide Number Placeholder 4"/>
          <p:cNvSpPr>
            <a:spLocks noGrp="1"/>
          </p:cNvSpPr>
          <p:nvPr>
            <p:ph type="sldNum" sz="quarter" idx="12"/>
          </p:nvPr>
        </p:nvSpPr>
        <p:spPr/>
        <p:txBody>
          <a:bodyPr/>
          <a:lstStyle/>
          <a:p>
            <a:pPr>
              <a:defRPr/>
            </a:pPr>
            <a:fld id="{C9172A33-F4FF-4E36-821D-E71112213E2B}" type="slidenum">
              <a:rPr lang="en-US" smtClean="0"/>
              <a:pPr>
                <a:defRPr/>
              </a:pPr>
              <a:t>92</a:t>
            </a:fld>
            <a:endParaRPr lang="en-US" dirty="0"/>
          </a:p>
        </p:txBody>
      </p:sp>
    </p:spTree>
    <p:extLst>
      <p:ext uri="{BB962C8B-B14F-4D97-AF65-F5344CB8AC3E}">
        <p14:creationId xmlns:p14="http://schemas.microsoft.com/office/powerpoint/2010/main" val="141833860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The three E’s in Trauma</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According to </a:t>
            </a:r>
            <a:r>
              <a:rPr lang="en-US" dirty="0" smtClean="0">
                <a:hlinkClick r:id="rId2"/>
              </a:rPr>
              <a:t>SAMHSA</a:t>
            </a:r>
            <a:r>
              <a:rPr lang="en-US" dirty="0" smtClean="0"/>
              <a:t>, individual </a:t>
            </a:r>
            <a:r>
              <a:rPr lang="en-US" b="1" dirty="0" smtClean="0"/>
              <a:t>trauma</a:t>
            </a:r>
            <a:r>
              <a:rPr lang="en-US" dirty="0" smtClean="0"/>
              <a:t> results from an:</a:t>
            </a:r>
          </a:p>
          <a:p>
            <a:pPr marL="0" indent="0">
              <a:buNone/>
            </a:pPr>
            <a:endParaRPr lang="en-US" dirty="0" smtClean="0"/>
          </a:p>
          <a:p>
            <a:r>
              <a:rPr lang="en-US" b="1" dirty="0" smtClean="0"/>
              <a:t>Event</a:t>
            </a:r>
            <a:r>
              <a:rPr lang="en-US" dirty="0" smtClean="0"/>
              <a:t>, series of events, or set of circumstances that is…</a:t>
            </a:r>
          </a:p>
          <a:p>
            <a:pPr marL="0" indent="0">
              <a:buNone/>
            </a:pPr>
            <a:endParaRPr lang="en-US" dirty="0" smtClean="0"/>
          </a:p>
          <a:p>
            <a:r>
              <a:rPr lang="en-US" b="1" dirty="0" smtClean="0"/>
              <a:t>Experienced</a:t>
            </a:r>
            <a:r>
              <a:rPr lang="en-US" dirty="0" smtClean="0"/>
              <a:t> by an individual as physically and/or emotionally harmful or threatening and that has lasting adverse…</a:t>
            </a:r>
          </a:p>
          <a:p>
            <a:pPr marL="0" indent="0">
              <a:buNone/>
            </a:pPr>
            <a:endParaRPr lang="en-US" dirty="0" smtClean="0"/>
          </a:p>
          <a:p>
            <a:r>
              <a:rPr lang="en-US" b="1" dirty="0" smtClean="0"/>
              <a:t>Effects</a:t>
            </a:r>
            <a:r>
              <a:rPr lang="en-US" dirty="0" smtClean="0"/>
              <a:t> on the individual’s functioning and/or physical, social, emotional, or spiritual well-being</a:t>
            </a:r>
            <a:r>
              <a:rPr lang="en-US" dirty="0"/>
              <a:t>.</a:t>
            </a:r>
            <a:endParaRPr lang="en-US" dirty="0" smtClean="0"/>
          </a:p>
        </p:txBody>
      </p:sp>
      <p:sp>
        <p:nvSpPr>
          <p:cNvPr id="4" name="Footer Placeholder 3"/>
          <p:cNvSpPr>
            <a:spLocks noGrp="1"/>
          </p:cNvSpPr>
          <p:nvPr>
            <p:ph type="ftr" sz="quarter" idx="11"/>
          </p:nvPr>
        </p:nvSpPr>
        <p:spPr/>
        <p:txBody>
          <a:bodyPr/>
          <a:lstStyle/>
          <a:p>
            <a:pPr>
              <a:defRPr/>
            </a:pPr>
            <a:r>
              <a:rPr lang="en-US" dirty="0" smtClean="0"/>
              <a:t>Copyright 2018</a:t>
            </a:r>
            <a:endParaRPr lang="en-US" dirty="0"/>
          </a:p>
        </p:txBody>
      </p:sp>
      <p:sp>
        <p:nvSpPr>
          <p:cNvPr id="5" name="Slide Number Placeholder 4"/>
          <p:cNvSpPr>
            <a:spLocks noGrp="1"/>
          </p:cNvSpPr>
          <p:nvPr>
            <p:ph type="sldNum" sz="quarter" idx="12"/>
          </p:nvPr>
        </p:nvSpPr>
        <p:spPr/>
        <p:txBody>
          <a:bodyPr/>
          <a:lstStyle/>
          <a:p>
            <a:pPr>
              <a:defRPr/>
            </a:pPr>
            <a:fld id="{C9172A33-F4FF-4E36-821D-E71112213E2B}" type="slidenum">
              <a:rPr lang="en-US" smtClean="0"/>
              <a:pPr>
                <a:defRPr/>
              </a:pPr>
              <a:t>93</a:t>
            </a:fld>
            <a:endParaRPr lang="en-US" dirty="0"/>
          </a:p>
        </p:txBody>
      </p:sp>
    </p:spTree>
    <p:extLst>
      <p:ext uri="{BB962C8B-B14F-4D97-AF65-F5344CB8AC3E}">
        <p14:creationId xmlns:p14="http://schemas.microsoft.com/office/powerpoint/2010/main" val="3357117621"/>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R’s for Trauma Informed Approach</a:t>
            </a:r>
            <a:endParaRPr lang="en-US" sz="4000" dirty="0"/>
          </a:p>
        </p:txBody>
      </p:sp>
      <p:sp>
        <p:nvSpPr>
          <p:cNvPr id="3" name="Content Placeholder 2"/>
          <p:cNvSpPr>
            <a:spLocks noGrp="1"/>
          </p:cNvSpPr>
          <p:nvPr>
            <p:ph idx="1"/>
          </p:nvPr>
        </p:nvSpPr>
        <p:spPr/>
        <p:txBody>
          <a:bodyPr>
            <a:normAutofit lnSpcReduction="10000"/>
          </a:bodyPr>
          <a:lstStyle/>
          <a:p>
            <a:r>
              <a:rPr lang="en-US" b="1" dirty="0" smtClean="0"/>
              <a:t>Realizing</a:t>
            </a:r>
            <a:r>
              <a:rPr lang="en-US" dirty="0" smtClean="0"/>
              <a:t> the prevalence of trauma</a:t>
            </a:r>
          </a:p>
          <a:p>
            <a:endParaRPr lang="en-US" dirty="0" smtClean="0"/>
          </a:p>
          <a:p>
            <a:r>
              <a:rPr lang="en-US" b="1" dirty="0" smtClean="0"/>
              <a:t>Recognizing</a:t>
            </a:r>
            <a:r>
              <a:rPr lang="en-US" dirty="0" smtClean="0"/>
              <a:t> how it affects all individuals involved with the program, organization or system, including its own workforce</a:t>
            </a:r>
          </a:p>
          <a:p>
            <a:endParaRPr lang="en-US" dirty="0" smtClean="0"/>
          </a:p>
          <a:p>
            <a:r>
              <a:rPr lang="en-US" b="1" dirty="0" smtClean="0"/>
              <a:t>Resisting</a:t>
            </a:r>
            <a:r>
              <a:rPr lang="en-US" dirty="0" smtClean="0"/>
              <a:t> re-traumatization</a:t>
            </a:r>
          </a:p>
          <a:p>
            <a:endParaRPr lang="en-US" dirty="0" smtClean="0"/>
          </a:p>
          <a:p>
            <a:r>
              <a:rPr lang="en-US" b="1" dirty="0" smtClean="0"/>
              <a:t>Responding</a:t>
            </a:r>
            <a:r>
              <a:rPr lang="en-US" dirty="0" smtClean="0"/>
              <a:t> by putting this knowledge into practice</a:t>
            </a:r>
          </a:p>
          <a:p>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C9172A33-F4FF-4E36-821D-E71112213E2B}" type="slidenum">
              <a:rPr lang="en-US" smtClean="0"/>
              <a:pPr/>
              <a:t>94</a:t>
            </a:fld>
            <a:endParaRPr lang="en-US" dirty="0"/>
          </a:p>
        </p:txBody>
      </p:sp>
    </p:spTree>
    <p:extLst>
      <p:ext uri="{BB962C8B-B14F-4D97-AF65-F5344CB8AC3E}">
        <p14:creationId xmlns:p14="http://schemas.microsoft.com/office/powerpoint/2010/main" val="3914386553"/>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Core Principles</a:t>
            </a:r>
            <a:endParaRPr lang="en-US" dirty="0"/>
          </a:p>
        </p:txBody>
      </p:sp>
      <p:sp>
        <p:nvSpPr>
          <p:cNvPr id="3" name="Content Placeholder 2"/>
          <p:cNvSpPr>
            <a:spLocks noGrp="1"/>
          </p:cNvSpPr>
          <p:nvPr>
            <p:ph idx="1"/>
          </p:nvPr>
        </p:nvSpPr>
        <p:spPr/>
        <p:txBody>
          <a:bodyPr>
            <a:normAutofit fontScale="77500" lnSpcReduction="20000"/>
          </a:bodyPr>
          <a:lstStyle/>
          <a:p>
            <a:r>
              <a:rPr lang="en-US" b="1" dirty="0" smtClean="0"/>
              <a:t>Safety</a:t>
            </a:r>
            <a:r>
              <a:rPr lang="en-US" dirty="0" smtClean="0"/>
              <a:t> – ensuring physical and emotional safety</a:t>
            </a:r>
          </a:p>
          <a:p>
            <a:endParaRPr lang="en-US" dirty="0" smtClean="0"/>
          </a:p>
          <a:p>
            <a:r>
              <a:rPr lang="en-US" b="1" dirty="0" smtClean="0"/>
              <a:t>Trustworthiness</a:t>
            </a:r>
            <a:r>
              <a:rPr lang="en-US" dirty="0" smtClean="0"/>
              <a:t> – maintaining appropriate boundaries and making tasks clear</a:t>
            </a:r>
          </a:p>
          <a:p>
            <a:endParaRPr lang="en-US" dirty="0" smtClean="0"/>
          </a:p>
          <a:p>
            <a:r>
              <a:rPr lang="en-US" b="1" dirty="0" smtClean="0"/>
              <a:t>Choice</a:t>
            </a:r>
            <a:r>
              <a:rPr lang="en-US" dirty="0" smtClean="0"/>
              <a:t> – prioritizing (staff) consumer choice and control (people want choices and options; for people who have had control taken away, having small choices makes a big difference)</a:t>
            </a:r>
          </a:p>
          <a:p>
            <a:endParaRPr lang="en-US" dirty="0" smtClean="0"/>
          </a:p>
          <a:p>
            <a:r>
              <a:rPr lang="en-US" b="1" dirty="0" smtClean="0"/>
              <a:t>Collaboration</a:t>
            </a:r>
            <a:r>
              <a:rPr lang="en-US" dirty="0" smtClean="0"/>
              <a:t> – maximizing collaboration</a:t>
            </a:r>
          </a:p>
          <a:p>
            <a:endParaRPr lang="en-US" dirty="0" smtClean="0"/>
          </a:p>
          <a:p>
            <a:r>
              <a:rPr lang="en-US" b="1" dirty="0" smtClean="0"/>
              <a:t>Empowerment</a:t>
            </a:r>
            <a:r>
              <a:rPr lang="en-US" dirty="0" smtClean="0"/>
              <a:t> – prioritizing (staff) consumer empowerment and skill-building</a:t>
            </a:r>
          </a:p>
          <a:p>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C9172A33-F4FF-4E36-821D-E71112213E2B}" type="slidenum">
              <a:rPr lang="en-US" smtClean="0"/>
              <a:pPr/>
              <a:t>95</a:t>
            </a:fld>
            <a:endParaRPr lang="en-US" dirty="0"/>
          </a:p>
        </p:txBody>
      </p:sp>
    </p:spTree>
    <p:extLst>
      <p:ext uri="{BB962C8B-B14F-4D97-AF65-F5344CB8AC3E}">
        <p14:creationId xmlns:p14="http://schemas.microsoft.com/office/powerpoint/2010/main" val="1274429443"/>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7 Domains of Trauma-Informed Care</a:t>
            </a:r>
            <a:endParaRPr lang="en-US" sz="3800" dirty="0"/>
          </a:p>
        </p:txBody>
      </p:sp>
      <p:sp>
        <p:nvSpPr>
          <p:cNvPr id="3" name="Content Placeholder 2"/>
          <p:cNvSpPr>
            <a:spLocks noGrp="1"/>
          </p:cNvSpPr>
          <p:nvPr>
            <p:ph idx="1"/>
          </p:nvPr>
        </p:nvSpPr>
        <p:spPr/>
        <p:txBody>
          <a:bodyPr>
            <a:normAutofit fontScale="92500" lnSpcReduction="10000"/>
          </a:bodyPr>
          <a:lstStyle/>
          <a:p>
            <a:pPr marL="514350" indent="-514350">
              <a:buFont typeface="+mj-lt"/>
              <a:buAutoNum type="arabicPeriod"/>
            </a:pPr>
            <a:r>
              <a:rPr lang="en-US" dirty="0" smtClean="0"/>
              <a:t>Early screening and comprehensive assessment</a:t>
            </a:r>
          </a:p>
          <a:p>
            <a:pPr marL="514350" indent="-514350">
              <a:buFont typeface="+mj-lt"/>
              <a:buAutoNum type="arabicPeriod"/>
            </a:pPr>
            <a:r>
              <a:rPr lang="en-US" dirty="0" smtClean="0"/>
              <a:t>Consumer driven care and services</a:t>
            </a:r>
          </a:p>
          <a:p>
            <a:pPr marL="514350" indent="-514350">
              <a:buFont typeface="+mj-lt"/>
              <a:buAutoNum type="arabicPeriod"/>
            </a:pPr>
            <a:r>
              <a:rPr lang="en-US" dirty="0" smtClean="0"/>
              <a:t>Trauma-informed, responsive and educated workforce </a:t>
            </a:r>
          </a:p>
          <a:p>
            <a:pPr marL="514350" indent="-514350">
              <a:buFont typeface="+mj-lt"/>
              <a:buAutoNum type="arabicPeriod"/>
            </a:pPr>
            <a:r>
              <a:rPr lang="en-US" dirty="0" smtClean="0"/>
              <a:t>Emerging and evidence-informed best practices </a:t>
            </a:r>
          </a:p>
          <a:p>
            <a:pPr marL="514350" indent="-514350">
              <a:buFont typeface="+mj-lt"/>
              <a:buAutoNum type="arabicPeriod"/>
            </a:pPr>
            <a:r>
              <a:rPr lang="en-US" dirty="0" smtClean="0"/>
              <a:t>Safe and secure environments</a:t>
            </a:r>
          </a:p>
          <a:p>
            <a:pPr marL="514350" indent="-514350">
              <a:buFont typeface="+mj-lt"/>
              <a:buAutoNum type="arabicPeriod"/>
            </a:pPr>
            <a:r>
              <a:rPr lang="en-US" dirty="0" smtClean="0"/>
              <a:t>Create trauma-informed community partnerships </a:t>
            </a:r>
          </a:p>
          <a:p>
            <a:pPr marL="514350" indent="-514350">
              <a:buFont typeface="+mj-lt"/>
              <a:buAutoNum type="arabicPeriod"/>
            </a:pPr>
            <a:r>
              <a:rPr lang="en-US" dirty="0" smtClean="0"/>
              <a:t>Develop a performance monitoring system</a:t>
            </a:r>
          </a:p>
          <a:p>
            <a:endParaRPr lang="en-US" dirty="0"/>
          </a:p>
        </p:txBody>
      </p:sp>
      <p:sp>
        <p:nvSpPr>
          <p:cNvPr id="4" name="Footer Placeholder 3"/>
          <p:cNvSpPr>
            <a:spLocks noGrp="1"/>
          </p:cNvSpPr>
          <p:nvPr>
            <p:ph type="ftr" sz="quarter" idx="11"/>
          </p:nvPr>
        </p:nvSpPr>
        <p:spPr/>
        <p:txBody>
          <a:bodyPr/>
          <a:lstStyle/>
          <a:p>
            <a:r>
              <a:rPr lang="en-US" smtClean="0"/>
              <a:t>Copyright 2018</a:t>
            </a:r>
            <a:endParaRPr lang="en-US" dirty="0"/>
          </a:p>
        </p:txBody>
      </p:sp>
      <p:sp>
        <p:nvSpPr>
          <p:cNvPr id="5" name="Slide Number Placeholder 4"/>
          <p:cNvSpPr>
            <a:spLocks noGrp="1"/>
          </p:cNvSpPr>
          <p:nvPr>
            <p:ph type="sldNum" sz="quarter" idx="12"/>
          </p:nvPr>
        </p:nvSpPr>
        <p:spPr/>
        <p:txBody>
          <a:bodyPr/>
          <a:lstStyle/>
          <a:p>
            <a:fld id="{C9172A33-F4FF-4E36-821D-E71112213E2B}" type="slidenum">
              <a:rPr lang="en-US" smtClean="0"/>
              <a:pPr/>
              <a:t>96</a:t>
            </a:fld>
            <a:endParaRPr lang="en-US" dirty="0"/>
          </a:p>
        </p:txBody>
      </p:sp>
    </p:spTree>
    <p:extLst>
      <p:ext uri="{BB962C8B-B14F-4D97-AF65-F5344CB8AC3E}">
        <p14:creationId xmlns:p14="http://schemas.microsoft.com/office/powerpoint/2010/main" val="212145683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Care (TIC)</a:t>
            </a:r>
          </a:p>
        </p:txBody>
      </p:sp>
      <p:sp>
        <p:nvSpPr>
          <p:cNvPr id="3" name="Content Placeholder 2"/>
          <p:cNvSpPr>
            <a:spLocks noGrp="1"/>
          </p:cNvSpPr>
          <p:nvPr>
            <p:ph idx="1"/>
          </p:nvPr>
        </p:nvSpPr>
        <p:spPr>
          <a:xfrm>
            <a:off x="457200" y="5675086"/>
            <a:ext cx="8229600" cy="451077"/>
          </a:xfrm>
        </p:spPr>
        <p:txBody>
          <a:bodyPr>
            <a:normAutofit fontScale="92500" lnSpcReduction="10000"/>
          </a:bodyPr>
          <a:lstStyle/>
          <a:p>
            <a:pPr marL="0" indent="0">
              <a:buNone/>
            </a:pPr>
            <a:r>
              <a:rPr lang="en-US" dirty="0"/>
              <a:t>https://youtu.be/z8vZxDa2KPM</a:t>
            </a:r>
          </a:p>
        </p:txBody>
      </p:sp>
      <p:sp>
        <p:nvSpPr>
          <p:cNvPr id="4" name="Footer Placeholder 3"/>
          <p:cNvSpPr>
            <a:spLocks noGrp="1"/>
          </p:cNvSpPr>
          <p:nvPr>
            <p:ph type="ftr" sz="quarter" idx="11"/>
          </p:nvPr>
        </p:nvSpPr>
        <p:spPr/>
        <p:txBody>
          <a:bodyPr/>
          <a:lstStyle/>
          <a:p>
            <a:pPr>
              <a:defRPr/>
            </a:pPr>
            <a:r>
              <a:rPr lang="en-US" smtClean="0"/>
              <a:t>Copyright 2018</a:t>
            </a:r>
            <a:endParaRPr lang="en-US" dirty="0"/>
          </a:p>
        </p:txBody>
      </p:sp>
      <p:sp>
        <p:nvSpPr>
          <p:cNvPr id="5" name="Slide Number Placeholder 4"/>
          <p:cNvSpPr>
            <a:spLocks noGrp="1"/>
          </p:cNvSpPr>
          <p:nvPr>
            <p:ph type="sldNum" sz="quarter" idx="12"/>
          </p:nvPr>
        </p:nvSpPr>
        <p:spPr/>
        <p:txBody>
          <a:bodyPr/>
          <a:lstStyle/>
          <a:p>
            <a:pPr>
              <a:defRPr/>
            </a:pPr>
            <a:fld id="{C9172A33-F4FF-4E36-821D-E71112213E2B}" type="slidenum">
              <a:rPr lang="en-US" smtClean="0"/>
              <a:pPr>
                <a:defRPr/>
              </a:pPr>
              <a:t>97</a:t>
            </a:fld>
            <a:endParaRPr lang="en-US" dirty="0"/>
          </a:p>
        </p:txBody>
      </p:sp>
      <p:pic>
        <p:nvPicPr>
          <p:cNvPr id="2050" name="Picture 2">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1613" y="1657350"/>
            <a:ext cx="6200775" cy="3543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921744"/>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Reactions to Trauma</a:t>
            </a:r>
          </a:p>
        </p:txBody>
      </p:sp>
      <p:sp>
        <p:nvSpPr>
          <p:cNvPr id="3" name="Content Placeholder 2"/>
          <p:cNvSpPr>
            <a:spLocks noGrp="1"/>
          </p:cNvSpPr>
          <p:nvPr>
            <p:ph idx="1"/>
          </p:nvPr>
        </p:nvSpPr>
        <p:spPr/>
        <p:txBody>
          <a:bodyPr/>
          <a:lstStyle/>
          <a:p>
            <a:r>
              <a:rPr lang="en-US" dirty="0"/>
              <a:t>Posttraumatic Stress – Recurring to arousal symptoms  according to the DSM V.  These symptoms are greater than 4 weeks</a:t>
            </a:r>
            <a:r>
              <a:rPr lang="en-US" dirty="0" smtClean="0"/>
              <a:t>.</a:t>
            </a:r>
          </a:p>
          <a:p>
            <a:pPr marL="0" indent="0">
              <a:buNone/>
            </a:pPr>
            <a:endParaRPr lang="en-US" dirty="0"/>
          </a:p>
          <a:p>
            <a:r>
              <a:rPr lang="en-US" dirty="0"/>
              <a:t>Acute Stress Disorder – several prominent dissociative symptoms plus intrusive, avoidant, and hyper arousal symptoms and less than 4 weeks  </a:t>
            </a:r>
          </a:p>
        </p:txBody>
      </p:sp>
      <p:sp>
        <p:nvSpPr>
          <p:cNvPr id="4" name="Footer Placeholder 3"/>
          <p:cNvSpPr>
            <a:spLocks noGrp="1"/>
          </p:cNvSpPr>
          <p:nvPr>
            <p:ph type="ftr" sz="quarter" idx="11"/>
          </p:nvPr>
        </p:nvSpPr>
        <p:spPr/>
        <p:txBody>
          <a:bodyPr/>
          <a:lstStyle/>
          <a:p>
            <a:pPr>
              <a:defRPr/>
            </a:pPr>
            <a:r>
              <a:rPr lang="en-US" smtClean="0"/>
              <a:t>Copyright 2018</a:t>
            </a:r>
            <a:endParaRPr lang="en-US" dirty="0"/>
          </a:p>
        </p:txBody>
      </p:sp>
      <p:sp>
        <p:nvSpPr>
          <p:cNvPr id="5" name="Slide Number Placeholder 4"/>
          <p:cNvSpPr>
            <a:spLocks noGrp="1"/>
          </p:cNvSpPr>
          <p:nvPr>
            <p:ph type="sldNum" sz="quarter" idx="12"/>
          </p:nvPr>
        </p:nvSpPr>
        <p:spPr/>
        <p:txBody>
          <a:bodyPr/>
          <a:lstStyle/>
          <a:p>
            <a:pPr>
              <a:defRPr/>
            </a:pPr>
            <a:fld id="{C9172A33-F4FF-4E36-821D-E71112213E2B}" type="slidenum">
              <a:rPr lang="en-US" smtClean="0"/>
              <a:pPr>
                <a:defRPr/>
              </a:pPr>
              <a:t>98</a:t>
            </a:fld>
            <a:endParaRPr lang="en-US" dirty="0"/>
          </a:p>
        </p:txBody>
      </p:sp>
    </p:spTree>
    <p:extLst>
      <p:ext uri="{BB962C8B-B14F-4D97-AF65-F5344CB8AC3E}">
        <p14:creationId xmlns:p14="http://schemas.microsoft.com/office/powerpoint/2010/main" val="191840125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Complex Trauma</a:t>
            </a:r>
          </a:p>
        </p:txBody>
      </p:sp>
      <p:sp>
        <p:nvSpPr>
          <p:cNvPr id="3" name="Content Placeholder 2"/>
          <p:cNvSpPr>
            <a:spLocks noGrp="1"/>
          </p:cNvSpPr>
          <p:nvPr>
            <p:ph idx="1"/>
          </p:nvPr>
        </p:nvSpPr>
        <p:spPr/>
        <p:txBody>
          <a:bodyPr>
            <a:normAutofit fontScale="92500" lnSpcReduction="20000"/>
          </a:bodyPr>
          <a:lstStyle/>
          <a:p>
            <a:r>
              <a:rPr lang="en-US" dirty="0"/>
              <a:t>3 or 4 types of trauma exposure is known as complex </a:t>
            </a:r>
            <a:r>
              <a:rPr lang="en-US" dirty="0" smtClean="0"/>
              <a:t>trauma</a:t>
            </a:r>
          </a:p>
          <a:p>
            <a:pPr marL="0" indent="0">
              <a:buNone/>
            </a:pPr>
            <a:endParaRPr lang="en-US" dirty="0"/>
          </a:p>
          <a:p>
            <a:r>
              <a:rPr lang="en-US" dirty="0"/>
              <a:t>Negatively impacts a child’s development </a:t>
            </a:r>
            <a:endParaRPr lang="en-US" dirty="0" smtClean="0"/>
          </a:p>
          <a:p>
            <a:pPr marL="0" indent="0">
              <a:buNone/>
            </a:pPr>
            <a:endParaRPr lang="en-US" dirty="0"/>
          </a:p>
          <a:p>
            <a:r>
              <a:rPr lang="en-US" dirty="0"/>
              <a:t>Lasting effects are </a:t>
            </a:r>
            <a:r>
              <a:rPr lang="en-US" dirty="0" smtClean="0"/>
              <a:t>negative</a:t>
            </a:r>
          </a:p>
          <a:p>
            <a:pPr marL="0" indent="0">
              <a:buNone/>
            </a:pPr>
            <a:endParaRPr lang="en-US" dirty="0"/>
          </a:p>
          <a:p>
            <a:r>
              <a:rPr lang="en-US" dirty="0"/>
              <a:t>Requires constant support </a:t>
            </a:r>
            <a:endParaRPr lang="en-US" dirty="0" smtClean="0"/>
          </a:p>
          <a:p>
            <a:pPr marL="0" indent="0">
              <a:buNone/>
            </a:pPr>
            <a:endParaRPr lang="en-US" dirty="0"/>
          </a:p>
          <a:p>
            <a:r>
              <a:rPr lang="en-US" dirty="0"/>
              <a:t>Requires mental health counseling focusing on strong relationships</a:t>
            </a:r>
          </a:p>
        </p:txBody>
      </p:sp>
      <p:sp>
        <p:nvSpPr>
          <p:cNvPr id="4" name="Footer Placeholder 3"/>
          <p:cNvSpPr>
            <a:spLocks noGrp="1"/>
          </p:cNvSpPr>
          <p:nvPr>
            <p:ph type="ftr" sz="quarter" idx="11"/>
          </p:nvPr>
        </p:nvSpPr>
        <p:spPr/>
        <p:txBody>
          <a:bodyPr/>
          <a:lstStyle/>
          <a:p>
            <a:pPr>
              <a:defRPr/>
            </a:pPr>
            <a:r>
              <a:rPr lang="en-US" smtClean="0"/>
              <a:t>Copyright 2018</a:t>
            </a:r>
            <a:endParaRPr lang="en-US" dirty="0"/>
          </a:p>
        </p:txBody>
      </p:sp>
      <p:sp>
        <p:nvSpPr>
          <p:cNvPr id="5" name="Slide Number Placeholder 4"/>
          <p:cNvSpPr>
            <a:spLocks noGrp="1"/>
          </p:cNvSpPr>
          <p:nvPr>
            <p:ph type="sldNum" sz="quarter" idx="12"/>
          </p:nvPr>
        </p:nvSpPr>
        <p:spPr/>
        <p:txBody>
          <a:bodyPr/>
          <a:lstStyle/>
          <a:p>
            <a:pPr>
              <a:defRPr/>
            </a:pPr>
            <a:fld id="{C9172A33-F4FF-4E36-821D-E71112213E2B}" type="slidenum">
              <a:rPr lang="en-US" smtClean="0"/>
              <a:pPr>
                <a:defRPr/>
              </a:pPr>
              <a:t>99</a:t>
            </a:fld>
            <a:endParaRPr lang="en-US" dirty="0"/>
          </a:p>
        </p:txBody>
      </p:sp>
    </p:spTree>
    <p:extLst>
      <p:ext uri="{BB962C8B-B14F-4D97-AF65-F5344CB8AC3E}">
        <p14:creationId xmlns:p14="http://schemas.microsoft.com/office/powerpoint/2010/main" val="342120629"/>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21829</TotalTime>
  <Words>8941</Words>
  <Application>Microsoft Office PowerPoint</Application>
  <PresentationFormat>On-screen Show (4:3)</PresentationFormat>
  <Paragraphs>1099</Paragraphs>
  <Slides>114</Slides>
  <Notes>47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114</vt:i4>
      </vt:variant>
    </vt:vector>
  </HeadingPairs>
  <TitlesOfParts>
    <vt:vector size="126" baseType="lpstr">
      <vt:lpstr>Arial</vt:lpstr>
      <vt:lpstr>Calibri</vt:lpstr>
      <vt:lpstr>Calibri Light</vt:lpstr>
      <vt:lpstr>Century Gothic</vt:lpstr>
      <vt:lpstr>Courier New</vt:lpstr>
      <vt:lpstr>Palatino Linotype</vt:lpstr>
      <vt:lpstr>Segoe UI</vt:lpstr>
      <vt:lpstr>Symbol</vt:lpstr>
      <vt:lpstr>Times New Roman</vt:lpstr>
      <vt:lpstr>Trebuchet MS</vt:lpstr>
      <vt:lpstr>Wingdings</vt:lpstr>
      <vt:lpstr>Executive</vt:lpstr>
      <vt:lpstr>Effectively Managing Pregnant Patients with Substance Use Disorder:   A Roadmap for Care Providers</vt:lpstr>
      <vt:lpstr>Disclosures</vt:lpstr>
      <vt:lpstr>Objectives</vt:lpstr>
      <vt:lpstr>PowerPoint Presentation</vt:lpstr>
      <vt:lpstr>Addiction</vt:lpstr>
      <vt:lpstr>OUD – Four Components</vt:lpstr>
      <vt:lpstr>Attachment to Drug of Choice</vt:lpstr>
      <vt:lpstr>DSM -V Diagnostic Criteria: OUD &amp; SUD</vt:lpstr>
      <vt:lpstr>Substance Use Disorders</vt:lpstr>
      <vt:lpstr>Opioid Use Disorder</vt:lpstr>
      <vt:lpstr>Physical Dependence</vt:lpstr>
      <vt:lpstr>PowerPoint Presentation</vt:lpstr>
      <vt:lpstr>Women and Opioid Use   Prenatal Care</vt:lpstr>
      <vt:lpstr>Prescribing Practices</vt:lpstr>
      <vt:lpstr>PowerPoint Presentation</vt:lpstr>
      <vt:lpstr>What can we do?</vt:lpstr>
      <vt:lpstr>It Can Happen to Anyone</vt:lpstr>
      <vt:lpstr>People may not remember exactly what you did, or what you said, but they will always remember how you made them feel.</vt:lpstr>
      <vt:lpstr>Reduce the Stigma</vt:lpstr>
      <vt:lpstr>Words Matter</vt:lpstr>
      <vt:lpstr>Words Matter</vt:lpstr>
      <vt:lpstr>Words Matter</vt:lpstr>
      <vt:lpstr>Body Language Matters, too</vt:lpstr>
      <vt:lpstr>PowerPoint Presentation</vt:lpstr>
      <vt:lpstr>Professional Education  Improves Outcomes for Mother and Baby</vt:lpstr>
      <vt:lpstr>Practice Approach</vt:lpstr>
      <vt:lpstr>Professional Education for You and Your Team</vt:lpstr>
      <vt:lpstr>Screening vs. Testing</vt:lpstr>
      <vt:lpstr>Screening vs. Testing per ACOG</vt:lpstr>
      <vt:lpstr>ACOG Screening Guidance</vt:lpstr>
      <vt:lpstr>PowerPoint Presentation</vt:lpstr>
      <vt:lpstr>PowerPoint Presentation</vt:lpstr>
      <vt:lpstr>Practice Approach Algorithm Following a Positive Screen or Disclosure of Probable Opioid Use Disorder</vt:lpstr>
      <vt:lpstr>PowerPoint Presentation</vt:lpstr>
      <vt:lpstr>PowerPoint Presentation</vt:lpstr>
      <vt:lpstr>Why use Medication Assisted Treatments?</vt:lpstr>
      <vt:lpstr> Medication Assisted Treatment (MAT) Options </vt:lpstr>
      <vt:lpstr>Treatment Services</vt:lpstr>
      <vt:lpstr>PowerPoint Presentation</vt:lpstr>
      <vt:lpstr>PowerPoint Presentation</vt:lpstr>
      <vt:lpstr>Reduce the Stigma of using MAT</vt:lpstr>
      <vt:lpstr>How does your office practice enhance patient &amp; her family engagement?</vt:lpstr>
      <vt:lpstr>Practice support of patient (continued)</vt:lpstr>
      <vt:lpstr>PowerPoint Presentation</vt:lpstr>
      <vt:lpstr>Pain Management Strategies: Practice-Based</vt:lpstr>
      <vt:lpstr>Readiness Key Words –  use these when talking with patient</vt:lpstr>
      <vt:lpstr>PowerPoint Presentation</vt:lpstr>
      <vt:lpstr>Mercy, Mount St. Mary’s and Sisters Hospitals</vt:lpstr>
      <vt:lpstr>Delivery Staff Need to be Aware of MATs</vt:lpstr>
      <vt:lpstr>Pain Management Strategies: Hospital-Based</vt:lpstr>
      <vt:lpstr>Hospitals have plans for Safe Care</vt:lpstr>
      <vt:lpstr>Plan of Safe Care (continued)</vt:lpstr>
      <vt:lpstr>Neonatal Abstinence Syndrome (NAS)</vt:lpstr>
      <vt:lpstr>NAS: Signs to Watch For</vt:lpstr>
      <vt:lpstr>NAS: Signs to Watch For</vt:lpstr>
      <vt:lpstr>NAS: Signs to Watch For</vt:lpstr>
      <vt:lpstr>NAS: Signs to Watch For</vt:lpstr>
      <vt:lpstr>Treatment Options for NAS</vt:lpstr>
      <vt:lpstr>PowerPoint Presentation</vt:lpstr>
      <vt:lpstr>Scoring tools – see handout</vt:lpstr>
      <vt:lpstr>Discharge Plans from Hospital</vt:lpstr>
      <vt:lpstr>PowerPoint Presentation</vt:lpstr>
      <vt:lpstr>Motivational Interviewing (MI)</vt:lpstr>
      <vt:lpstr>Motivational Interviewing</vt:lpstr>
      <vt:lpstr>Language of Motivational Interviewing</vt:lpstr>
      <vt:lpstr>Spirit of MI (2013)</vt:lpstr>
      <vt:lpstr>Spirit of MI</vt:lpstr>
      <vt:lpstr>Core Skills - OARS</vt:lpstr>
      <vt:lpstr>Collaboration</vt:lpstr>
      <vt:lpstr>Compassion</vt:lpstr>
      <vt:lpstr>Acceptance</vt:lpstr>
      <vt:lpstr>Exploring Values </vt:lpstr>
      <vt:lpstr>Evocation</vt:lpstr>
      <vt:lpstr>Three focused communication styles</vt:lpstr>
      <vt:lpstr>Ostlund, A et. al. (2015)</vt:lpstr>
      <vt:lpstr>Ingersoll, K. S. et. al. (2013)</vt:lpstr>
      <vt:lpstr>Following Style</vt:lpstr>
      <vt:lpstr>Directing Style</vt:lpstr>
      <vt:lpstr>Guiding Style</vt:lpstr>
      <vt:lpstr>Values that influence behavior(s)</vt:lpstr>
      <vt:lpstr>Values, continued</vt:lpstr>
      <vt:lpstr>Conflict of Values Results</vt:lpstr>
      <vt:lpstr>A Values Card Sort</vt:lpstr>
      <vt:lpstr>Values Cards – see yellow handout</vt:lpstr>
      <vt:lpstr>Stages of Change (DiClemente, 2006)</vt:lpstr>
      <vt:lpstr>Example of Motivational Interviewing </vt:lpstr>
      <vt:lpstr>Jodi</vt:lpstr>
      <vt:lpstr>PowerPoint Presentation</vt:lpstr>
      <vt:lpstr>Trauma-Informed Care</vt:lpstr>
      <vt:lpstr>ACE  - see pink handout</vt:lpstr>
      <vt:lpstr>PowerPoint Presentation</vt:lpstr>
      <vt:lpstr>Types of trauma</vt:lpstr>
      <vt:lpstr>The three E’s in Trauma</vt:lpstr>
      <vt:lpstr>R’s for Trauma Informed Approach</vt:lpstr>
      <vt:lpstr>Core Principles</vt:lpstr>
      <vt:lpstr>7 Domains of Trauma-Informed Care</vt:lpstr>
      <vt:lpstr>Trauma Informed Care (TIC)</vt:lpstr>
      <vt:lpstr>Reactions to Trauma</vt:lpstr>
      <vt:lpstr>Complex Trauma</vt:lpstr>
      <vt:lpstr>Assessment</vt:lpstr>
      <vt:lpstr>Medical Staff Interaction</vt:lpstr>
      <vt:lpstr>PowerPoint Presentation</vt:lpstr>
      <vt:lpstr>PowerPoint Presentation</vt:lpstr>
      <vt:lpstr>PowerPoint Presentation</vt:lpstr>
      <vt:lpstr>PowerPoint Presentation</vt:lpstr>
      <vt:lpstr>Positive Direction Model ™  Opioid Use &amp; Pregnancy (2017) </vt:lpstr>
      <vt:lpstr>The counselor’s concerns</vt:lpstr>
      <vt:lpstr>Positive Direction Model</vt:lpstr>
      <vt:lpstr>Creating Plans</vt:lpstr>
      <vt:lpstr>PDM - Workbook</vt:lpstr>
      <vt:lpstr>Jodi</vt:lpstr>
      <vt:lpstr>Conclusion </vt:lpstr>
      <vt:lpstr>Thank you</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Kelly Gilchrist</dc:creator>
  <cp:lastModifiedBy>Costelloe, Thomas</cp:lastModifiedBy>
  <cp:revision>414</cp:revision>
  <cp:lastPrinted>2017-10-04T16:07:47Z</cp:lastPrinted>
  <dcterms:created xsi:type="dcterms:W3CDTF">2017-08-22T16:42:45Z</dcterms:created>
  <dcterms:modified xsi:type="dcterms:W3CDTF">2018-03-19T15:40:09Z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1590614678</vt:i4>
  </property>
  <property fmtid="{D5CDD505-2E9C-101B-9397-08002B2CF9AE}" pid="3" name="_NewReviewCycle">
    <vt:lpwstr/>
  </property>
  <property fmtid="{D5CDD505-2E9C-101B-9397-08002B2CF9AE}" pid="4" name="_EmailSubject">
    <vt:lpwstr>website</vt:lpwstr>
  </property>
  <property fmtid="{D5CDD505-2E9C-101B-9397-08002B2CF9AE}" pid="5" name="_AuthorEmail">
    <vt:lpwstr>sneuner@chsbuffalo.org</vt:lpwstr>
  </property>
  <property fmtid="{D5CDD505-2E9C-101B-9397-08002B2CF9AE}" pid="6" name="_AuthorEmailDisplayName">
    <vt:lpwstr>Neuner, Sarah</vt:lpwstr>
  </property>
</Properties>
</file>